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25"/>
  </p:notesMasterIdLst>
  <p:sldIdLst>
    <p:sldId id="256" r:id="rId2"/>
    <p:sldId id="374" r:id="rId3"/>
    <p:sldId id="310" r:id="rId4"/>
    <p:sldId id="354" r:id="rId5"/>
    <p:sldId id="355" r:id="rId6"/>
    <p:sldId id="356" r:id="rId7"/>
    <p:sldId id="358" r:id="rId8"/>
    <p:sldId id="357" r:id="rId9"/>
    <p:sldId id="359" r:id="rId10"/>
    <p:sldId id="360" r:id="rId11"/>
    <p:sldId id="361" r:id="rId12"/>
    <p:sldId id="363" r:id="rId13"/>
    <p:sldId id="362" r:id="rId14"/>
    <p:sldId id="365" r:id="rId15"/>
    <p:sldId id="366" r:id="rId16"/>
    <p:sldId id="367" r:id="rId17"/>
    <p:sldId id="368" r:id="rId18"/>
    <p:sldId id="369" r:id="rId19"/>
    <p:sldId id="370" r:id="rId20"/>
    <p:sldId id="371" r:id="rId21"/>
    <p:sldId id="372" r:id="rId22"/>
    <p:sldId id="373" r:id="rId23"/>
    <p:sldId id="35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52E"/>
    <a:srgbClr val="E84A27"/>
    <a:srgbClr val="FFEAE9"/>
    <a:srgbClr val="9DBBA6"/>
    <a:srgbClr val="131F33"/>
    <a:srgbClr val="13294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43"/>
    <p:restoredTop sz="65955"/>
  </p:normalViewPr>
  <p:slideViewPr>
    <p:cSldViewPr snapToGrid="0" snapToObjects="1">
      <p:cViewPr varScale="1">
        <p:scale>
          <a:sx n="96" d="100"/>
          <a:sy n="96" d="100"/>
        </p:scale>
        <p:origin x="488" y="184"/>
      </p:cViewPr>
      <p:guideLst>
        <p:guide orient="horz" pos="2160"/>
        <p:guide pos="3840"/>
      </p:guideLst>
    </p:cSldViewPr>
  </p:slideViewPr>
  <p:notesTextViewPr>
    <p:cViewPr>
      <p:scale>
        <a:sx n="150" d="100"/>
        <a:sy n="15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Energy Usage %</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463F-D54E-B4D8-C3FE2BA406C9}"/>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463F-D54E-B4D8-C3FE2BA406C9}"/>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463F-D54E-B4D8-C3FE2BA406C9}"/>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463F-D54E-B4D8-C3FE2BA406C9}"/>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463F-D54E-B4D8-C3FE2BA406C9}"/>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463F-D54E-B4D8-C3FE2BA406C9}"/>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Sheet1!$A$2:$A$7</c:f>
              <c:strCache>
                <c:ptCount val="6"/>
                <c:pt idx="0">
                  <c:v>Brain</c:v>
                </c:pt>
                <c:pt idx="1">
                  <c:v>Heart</c:v>
                </c:pt>
                <c:pt idx="2">
                  <c:v>Kidneys</c:v>
                </c:pt>
                <c:pt idx="3">
                  <c:v>Liver &amp; Spleen</c:v>
                </c:pt>
                <c:pt idx="4">
                  <c:v>Skeletal Muscle</c:v>
                </c:pt>
                <c:pt idx="5">
                  <c:v>Other</c:v>
                </c:pt>
              </c:strCache>
            </c:strRef>
          </c:cat>
          <c:val>
            <c:numRef>
              <c:f>Sheet1!$B$2:$B$7</c:f>
              <c:numCache>
                <c:formatCode>General</c:formatCode>
                <c:ptCount val="6"/>
                <c:pt idx="0">
                  <c:v>19</c:v>
                </c:pt>
                <c:pt idx="1">
                  <c:v>7</c:v>
                </c:pt>
                <c:pt idx="2">
                  <c:v>10</c:v>
                </c:pt>
                <c:pt idx="3">
                  <c:v>27</c:v>
                </c:pt>
                <c:pt idx="4">
                  <c:v>18</c:v>
                </c:pt>
                <c:pt idx="5">
                  <c:v>19</c:v>
                </c:pt>
              </c:numCache>
            </c:numRef>
          </c:val>
          <c:extLst>
            <c:ext xmlns:c16="http://schemas.microsoft.com/office/drawing/2014/chart" uri="{C3380CC4-5D6E-409C-BE32-E72D297353CC}">
              <c16:uniqueId val="{00000000-DE36-AF48-9CA9-E5E0E33EC3C1}"/>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3F6365-9497-FB47-9A1B-9732E959A5B7}" type="doc">
      <dgm:prSet loTypeId="urn:microsoft.com/office/officeart/2005/8/layout/venn2" loCatId="hierarchy" qsTypeId="urn:microsoft.com/office/officeart/2005/8/quickstyle/simple1" qsCatId="simple" csTypeId="urn:microsoft.com/office/officeart/2005/8/colors/accent1_2" csCatId="accent1" phldr="1"/>
      <dgm:spPr/>
      <dgm:t>
        <a:bodyPr/>
        <a:lstStyle/>
        <a:p>
          <a:endParaRPr lang="en-US"/>
        </a:p>
      </dgm:t>
    </dgm:pt>
    <dgm:pt modelId="{78579590-705B-314A-9C91-BD87015E8B35}">
      <dgm:prSet phldrT="[Text]" custT="1"/>
      <dgm:spPr/>
      <dgm:t>
        <a:bodyPr/>
        <a:lstStyle/>
        <a:p>
          <a:pPr>
            <a:buFont typeface="Arial" panose="020B0604020202020204" pitchFamily="34" charset="0"/>
            <a:buChar char="•"/>
          </a:pPr>
          <a:r>
            <a:rPr lang="en-US" sz="2400" b="1" dirty="0">
              <a:solidFill>
                <a:schemeClr val="tx1"/>
              </a:solidFill>
            </a:rPr>
            <a:t>Prediction</a:t>
          </a:r>
        </a:p>
      </dgm:t>
    </dgm:pt>
    <dgm:pt modelId="{5D92DA0F-A73E-A247-B0E8-5131A8A44437}" type="parTrans" cxnId="{1D604B13-59E5-C64C-AB4B-B0FE1B8878E1}">
      <dgm:prSet/>
      <dgm:spPr/>
      <dgm:t>
        <a:bodyPr/>
        <a:lstStyle/>
        <a:p>
          <a:endParaRPr lang="en-US" sz="2400">
            <a:solidFill>
              <a:schemeClr val="tx1"/>
            </a:solidFill>
          </a:endParaRPr>
        </a:p>
      </dgm:t>
    </dgm:pt>
    <dgm:pt modelId="{13B6AD71-4720-0140-AFE3-05BF59D2E245}" type="sibTrans" cxnId="{1D604B13-59E5-C64C-AB4B-B0FE1B8878E1}">
      <dgm:prSet/>
      <dgm:spPr/>
      <dgm:t>
        <a:bodyPr/>
        <a:lstStyle/>
        <a:p>
          <a:endParaRPr lang="en-US" sz="2400">
            <a:solidFill>
              <a:schemeClr val="tx1"/>
            </a:solidFill>
          </a:endParaRPr>
        </a:p>
      </dgm:t>
    </dgm:pt>
    <dgm:pt modelId="{6255E2E4-A8F1-844C-9159-0225A239C322}">
      <dgm:prSet phldrT="[Text]" custT="1"/>
      <dgm:spPr/>
      <dgm:t>
        <a:bodyPr/>
        <a:lstStyle/>
        <a:p>
          <a:pPr>
            <a:buFont typeface="Arial" panose="020B0604020202020204" pitchFamily="34" charset="0"/>
            <a:buChar char="•"/>
          </a:pPr>
          <a:r>
            <a:rPr lang="en-US" sz="2400" b="1" dirty="0">
              <a:solidFill>
                <a:schemeClr val="tx1"/>
              </a:solidFill>
            </a:rPr>
            <a:t>Generation</a:t>
          </a:r>
        </a:p>
      </dgm:t>
    </dgm:pt>
    <dgm:pt modelId="{AC1794A7-229B-1B41-BE1E-F72E23DC743C}" type="parTrans" cxnId="{CEC19169-0886-944C-8F29-B04DD1682AA5}">
      <dgm:prSet/>
      <dgm:spPr/>
      <dgm:t>
        <a:bodyPr/>
        <a:lstStyle/>
        <a:p>
          <a:endParaRPr lang="en-US" sz="2400">
            <a:solidFill>
              <a:schemeClr val="tx1"/>
            </a:solidFill>
          </a:endParaRPr>
        </a:p>
      </dgm:t>
    </dgm:pt>
    <dgm:pt modelId="{76E7AAA0-F599-084B-B492-596AA7BD182E}" type="sibTrans" cxnId="{CEC19169-0886-944C-8F29-B04DD1682AA5}">
      <dgm:prSet/>
      <dgm:spPr/>
      <dgm:t>
        <a:bodyPr/>
        <a:lstStyle/>
        <a:p>
          <a:endParaRPr lang="en-US" sz="2400">
            <a:solidFill>
              <a:schemeClr val="tx1"/>
            </a:solidFill>
          </a:endParaRPr>
        </a:p>
      </dgm:t>
    </dgm:pt>
    <dgm:pt modelId="{A54CB30E-6CCA-714A-82AC-A63DA83E4CBC}">
      <dgm:prSet phldrT="[Text]" custT="1"/>
      <dgm:spPr/>
      <dgm:t>
        <a:bodyPr/>
        <a:lstStyle/>
        <a:p>
          <a:pPr>
            <a:buFont typeface="Arial" panose="020B0604020202020204" pitchFamily="34" charset="0"/>
            <a:buChar char="•"/>
          </a:pPr>
          <a:r>
            <a:rPr lang="en-US" sz="2400" b="1" dirty="0">
              <a:solidFill>
                <a:schemeClr val="tx1"/>
              </a:solidFill>
            </a:rPr>
            <a:t>Causation</a:t>
          </a:r>
        </a:p>
      </dgm:t>
    </dgm:pt>
    <dgm:pt modelId="{D8703231-F388-D148-B0AA-A2698D6F5689}" type="parTrans" cxnId="{0B28F40E-A1F2-2343-93D3-0BD9C157F6C5}">
      <dgm:prSet/>
      <dgm:spPr/>
      <dgm:t>
        <a:bodyPr/>
        <a:lstStyle/>
        <a:p>
          <a:endParaRPr lang="en-US" sz="2400">
            <a:solidFill>
              <a:schemeClr val="tx1"/>
            </a:solidFill>
          </a:endParaRPr>
        </a:p>
      </dgm:t>
    </dgm:pt>
    <dgm:pt modelId="{14E45561-54B6-8B40-B6CD-30324A06C2E3}" type="sibTrans" cxnId="{0B28F40E-A1F2-2343-93D3-0BD9C157F6C5}">
      <dgm:prSet/>
      <dgm:spPr/>
      <dgm:t>
        <a:bodyPr/>
        <a:lstStyle/>
        <a:p>
          <a:endParaRPr lang="en-US" sz="2400">
            <a:solidFill>
              <a:schemeClr val="tx1"/>
            </a:solidFill>
          </a:endParaRPr>
        </a:p>
      </dgm:t>
    </dgm:pt>
    <dgm:pt modelId="{6B76A668-DE6B-5C48-8C98-0A7D3790D928}" type="pres">
      <dgm:prSet presAssocID="{BB3F6365-9497-FB47-9A1B-9732E959A5B7}" presName="Name0" presStyleCnt="0">
        <dgm:presLayoutVars>
          <dgm:chMax val="7"/>
          <dgm:resizeHandles val="exact"/>
        </dgm:presLayoutVars>
      </dgm:prSet>
      <dgm:spPr/>
    </dgm:pt>
    <dgm:pt modelId="{57801B95-0322-8842-A5FC-78C982DDD248}" type="pres">
      <dgm:prSet presAssocID="{BB3F6365-9497-FB47-9A1B-9732E959A5B7}" presName="comp1" presStyleCnt="0"/>
      <dgm:spPr/>
    </dgm:pt>
    <dgm:pt modelId="{4F1833AF-F604-4545-9FD9-F2EF8F50C65F}" type="pres">
      <dgm:prSet presAssocID="{BB3F6365-9497-FB47-9A1B-9732E959A5B7}" presName="circle1" presStyleLbl="node1" presStyleIdx="0" presStyleCnt="3"/>
      <dgm:spPr/>
    </dgm:pt>
    <dgm:pt modelId="{DD1A85AB-5B96-AF41-8C21-A5BDF7FD02B5}" type="pres">
      <dgm:prSet presAssocID="{BB3F6365-9497-FB47-9A1B-9732E959A5B7}" presName="c1text" presStyleLbl="node1" presStyleIdx="0" presStyleCnt="3">
        <dgm:presLayoutVars>
          <dgm:bulletEnabled val="1"/>
        </dgm:presLayoutVars>
      </dgm:prSet>
      <dgm:spPr/>
    </dgm:pt>
    <dgm:pt modelId="{218420A3-B8F1-0040-AA66-C2C1CA5EA3BA}" type="pres">
      <dgm:prSet presAssocID="{BB3F6365-9497-FB47-9A1B-9732E959A5B7}" presName="comp2" presStyleCnt="0"/>
      <dgm:spPr/>
    </dgm:pt>
    <dgm:pt modelId="{66C667E6-C998-D24C-91B7-F88FFF876A08}" type="pres">
      <dgm:prSet presAssocID="{BB3F6365-9497-FB47-9A1B-9732E959A5B7}" presName="circle2" presStyleLbl="node1" presStyleIdx="1" presStyleCnt="3"/>
      <dgm:spPr/>
    </dgm:pt>
    <dgm:pt modelId="{A33E9DBF-EE50-BA40-9B25-51B1BC7F5E04}" type="pres">
      <dgm:prSet presAssocID="{BB3F6365-9497-FB47-9A1B-9732E959A5B7}" presName="c2text" presStyleLbl="node1" presStyleIdx="1" presStyleCnt="3">
        <dgm:presLayoutVars>
          <dgm:bulletEnabled val="1"/>
        </dgm:presLayoutVars>
      </dgm:prSet>
      <dgm:spPr/>
    </dgm:pt>
    <dgm:pt modelId="{90B6309E-9FAC-4E45-A379-E5050C618D04}" type="pres">
      <dgm:prSet presAssocID="{BB3F6365-9497-FB47-9A1B-9732E959A5B7}" presName="comp3" presStyleCnt="0"/>
      <dgm:spPr/>
    </dgm:pt>
    <dgm:pt modelId="{D001F033-C2D4-5E4E-9001-F1E9219EE2BD}" type="pres">
      <dgm:prSet presAssocID="{BB3F6365-9497-FB47-9A1B-9732E959A5B7}" presName="circle3" presStyleLbl="node1" presStyleIdx="2" presStyleCnt="3"/>
      <dgm:spPr/>
    </dgm:pt>
    <dgm:pt modelId="{82A17A89-DC80-6A46-9B59-160C5A6BA16C}" type="pres">
      <dgm:prSet presAssocID="{BB3F6365-9497-FB47-9A1B-9732E959A5B7}" presName="c3text" presStyleLbl="node1" presStyleIdx="2" presStyleCnt="3">
        <dgm:presLayoutVars>
          <dgm:bulletEnabled val="1"/>
        </dgm:presLayoutVars>
      </dgm:prSet>
      <dgm:spPr/>
    </dgm:pt>
  </dgm:ptLst>
  <dgm:cxnLst>
    <dgm:cxn modelId="{0B28F40E-A1F2-2343-93D3-0BD9C157F6C5}" srcId="{BB3F6365-9497-FB47-9A1B-9732E959A5B7}" destId="{A54CB30E-6CCA-714A-82AC-A63DA83E4CBC}" srcOrd="2" destOrd="0" parTransId="{D8703231-F388-D148-B0AA-A2698D6F5689}" sibTransId="{14E45561-54B6-8B40-B6CD-30324A06C2E3}"/>
    <dgm:cxn modelId="{1D604B13-59E5-C64C-AB4B-B0FE1B8878E1}" srcId="{BB3F6365-9497-FB47-9A1B-9732E959A5B7}" destId="{78579590-705B-314A-9C91-BD87015E8B35}" srcOrd="0" destOrd="0" parTransId="{5D92DA0F-A73E-A247-B0E8-5131A8A44437}" sibTransId="{13B6AD71-4720-0140-AFE3-05BF59D2E245}"/>
    <dgm:cxn modelId="{63031C16-078F-9A4D-8ECB-FDB5B1718EF2}" type="presOf" srcId="{A54CB30E-6CCA-714A-82AC-A63DA83E4CBC}" destId="{82A17A89-DC80-6A46-9B59-160C5A6BA16C}" srcOrd="1" destOrd="0" presId="urn:microsoft.com/office/officeart/2005/8/layout/venn2"/>
    <dgm:cxn modelId="{30A05430-76E2-1D45-84C8-E864E73CFCBF}" type="presOf" srcId="{6255E2E4-A8F1-844C-9159-0225A239C322}" destId="{66C667E6-C998-D24C-91B7-F88FFF876A08}" srcOrd="0" destOrd="0" presId="urn:microsoft.com/office/officeart/2005/8/layout/venn2"/>
    <dgm:cxn modelId="{12EBDA51-C9FD-1F4C-847D-B114D0A157DB}" type="presOf" srcId="{6255E2E4-A8F1-844C-9159-0225A239C322}" destId="{A33E9DBF-EE50-BA40-9B25-51B1BC7F5E04}" srcOrd="1" destOrd="0" presId="urn:microsoft.com/office/officeart/2005/8/layout/venn2"/>
    <dgm:cxn modelId="{C046A45E-5A88-8E47-9712-7EE71AEEE55E}" type="presOf" srcId="{78579590-705B-314A-9C91-BD87015E8B35}" destId="{4F1833AF-F604-4545-9FD9-F2EF8F50C65F}" srcOrd="0" destOrd="0" presId="urn:microsoft.com/office/officeart/2005/8/layout/venn2"/>
    <dgm:cxn modelId="{CEC19169-0886-944C-8F29-B04DD1682AA5}" srcId="{BB3F6365-9497-FB47-9A1B-9732E959A5B7}" destId="{6255E2E4-A8F1-844C-9159-0225A239C322}" srcOrd="1" destOrd="0" parTransId="{AC1794A7-229B-1B41-BE1E-F72E23DC743C}" sibTransId="{76E7AAA0-F599-084B-B492-596AA7BD182E}"/>
    <dgm:cxn modelId="{5108F17B-D894-9B43-8EB3-6F1E65220B96}" type="presOf" srcId="{BB3F6365-9497-FB47-9A1B-9732E959A5B7}" destId="{6B76A668-DE6B-5C48-8C98-0A7D3790D928}" srcOrd="0" destOrd="0" presId="urn:microsoft.com/office/officeart/2005/8/layout/venn2"/>
    <dgm:cxn modelId="{96D42385-BAF4-5F4A-A6C2-DECDDD6BE351}" type="presOf" srcId="{A54CB30E-6CCA-714A-82AC-A63DA83E4CBC}" destId="{D001F033-C2D4-5E4E-9001-F1E9219EE2BD}" srcOrd="0" destOrd="0" presId="urn:microsoft.com/office/officeart/2005/8/layout/venn2"/>
    <dgm:cxn modelId="{2FF912BC-FEBD-B549-A08C-45300A92F53D}" type="presOf" srcId="{78579590-705B-314A-9C91-BD87015E8B35}" destId="{DD1A85AB-5B96-AF41-8C21-A5BDF7FD02B5}" srcOrd="1" destOrd="0" presId="urn:microsoft.com/office/officeart/2005/8/layout/venn2"/>
    <dgm:cxn modelId="{2A823407-B3BB-574F-AF98-B1910C3269FA}" type="presParOf" srcId="{6B76A668-DE6B-5C48-8C98-0A7D3790D928}" destId="{57801B95-0322-8842-A5FC-78C982DDD248}" srcOrd="0" destOrd="0" presId="urn:microsoft.com/office/officeart/2005/8/layout/venn2"/>
    <dgm:cxn modelId="{48E02A8B-6E0F-9B4F-9336-C74AD7D60ACC}" type="presParOf" srcId="{57801B95-0322-8842-A5FC-78C982DDD248}" destId="{4F1833AF-F604-4545-9FD9-F2EF8F50C65F}" srcOrd="0" destOrd="0" presId="urn:microsoft.com/office/officeart/2005/8/layout/venn2"/>
    <dgm:cxn modelId="{DF745B48-F783-8942-8631-03948022B3FC}" type="presParOf" srcId="{57801B95-0322-8842-A5FC-78C982DDD248}" destId="{DD1A85AB-5B96-AF41-8C21-A5BDF7FD02B5}" srcOrd="1" destOrd="0" presId="urn:microsoft.com/office/officeart/2005/8/layout/venn2"/>
    <dgm:cxn modelId="{3F7A8D04-ABAD-8E41-B85D-FB971D4019A2}" type="presParOf" srcId="{6B76A668-DE6B-5C48-8C98-0A7D3790D928}" destId="{218420A3-B8F1-0040-AA66-C2C1CA5EA3BA}" srcOrd="1" destOrd="0" presId="urn:microsoft.com/office/officeart/2005/8/layout/venn2"/>
    <dgm:cxn modelId="{CE5E8FFB-EF6B-7948-94F1-294DB7C912EF}" type="presParOf" srcId="{218420A3-B8F1-0040-AA66-C2C1CA5EA3BA}" destId="{66C667E6-C998-D24C-91B7-F88FFF876A08}" srcOrd="0" destOrd="0" presId="urn:microsoft.com/office/officeart/2005/8/layout/venn2"/>
    <dgm:cxn modelId="{5D9AF6AF-A600-6C43-9E41-136931383779}" type="presParOf" srcId="{218420A3-B8F1-0040-AA66-C2C1CA5EA3BA}" destId="{A33E9DBF-EE50-BA40-9B25-51B1BC7F5E04}" srcOrd="1" destOrd="0" presId="urn:microsoft.com/office/officeart/2005/8/layout/venn2"/>
    <dgm:cxn modelId="{B5D0C42B-B68B-2247-A501-2971E9C21AE9}" type="presParOf" srcId="{6B76A668-DE6B-5C48-8C98-0A7D3790D928}" destId="{90B6309E-9FAC-4E45-A379-E5050C618D04}" srcOrd="2" destOrd="0" presId="urn:microsoft.com/office/officeart/2005/8/layout/venn2"/>
    <dgm:cxn modelId="{EF3740F8-F876-C24B-99E1-12CE261CFE3C}" type="presParOf" srcId="{90B6309E-9FAC-4E45-A379-E5050C618D04}" destId="{D001F033-C2D4-5E4E-9001-F1E9219EE2BD}" srcOrd="0" destOrd="0" presId="urn:microsoft.com/office/officeart/2005/8/layout/venn2"/>
    <dgm:cxn modelId="{CF71A845-8E9C-7F44-BDEA-642AF9AB446D}" type="presParOf" srcId="{90B6309E-9FAC-4E45-A379-E5050C618D04}" destId="{82A17A89-DC80-6A46-9B59-160C5A6BA16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833AF-F604-4545-9FD9-F2EF8F50C65F}">
      <dsp:nvSpPr>
        <dsp:cNvPr id="0" name=""/>
        <dsp:cNvSpPr/>
      </dsp:nvSpPr>
      <dsp:spPr>
        <a:xfrm>
          <a:off x="254522" y="0"/>
          <a:ext cx="5231877" cy="523187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en-US" sz="2400" b="1" kern="1200" dirty="0">
              <a:solidFill>
                <a:schemeClr val="tx1"/>
              </a:solidFill>
            </a:rPr>
            <a:t>Prediction</a:t>
          </a:r>
        </a:p>
      </dsp:txBody>
      <dsp:txXfrm>
        <a:off x="1956190" y="261593"/>
        <a:ext cx="1828541" cy="784781"/>
      </dsp:txXfrm>
    </dsp:sp>
    <dsp:sp modelId="{66C667E6-C998-D24C-91B7-F88FFF876A08}">
      <dsp:nvSpPr>
        <dsp:cNvPr id="0" name=""/>
        <dsp:cNvSpPr/>
      </dsp:nvSpPr>
      <dsp:spPr>
        <a:xfrm>
          <a:off x="908507" y="1307969"/>
          <a:ext cx="3923907" cy="39239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en-US" sz="2400" b="1" kern="1200" dirty="0">
              <a:solidFill>
                <a:schemeClr val="tx1"/>
              </a:solidFill>
            </a:rPr>
            <a:t>Generation</a:t>
          </a:r>
        </a:p>
      </dsp:txBody>
      <dsp:txXfrm>
        <a:off x="1956190" y="1553213"/>
        <a:ext cx="1828541" cy="735732"/>
      </dsp:txXfrm>
    </dsp:sp>
    <dsp:sp modelId="{D001F033-C2D4-5E4E-9001-F1E9219EE2BD}">
      <dsp:nvSpPr>
        <dsp:cNvPr id="0" name=""/>
        <dsp:cNvSpPr/>
      </dsp:nvSpPr>
      <dsp:spPr>
        <a:xfrm>
          <a:off x="1562492" y="2615938"/>
          <a:ext cx="2615938" cy="26159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en-US" sz="2400" b="1" kern="1200" dirty="0">
              <a:solidFill>
                <a:schemeClr val="tx1"/>
              </a:solidFill>
            </a:rPr>
            <a:t>Causation</a:t>
          </a:r>
        </a:p>
      </dsp:txBody>
      <dsp:txXfrm>
        <a:off x="1945587" y="3269923"/>
        <a:ext cx="1849747" cy="1307969"/>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FD3E08-CD1E-6345-BF3D-6B539ADC1145}" type="datetimeFigureOut">
              <a:rPr lang="en-US" smtClean="0"/>
              <a:t>10/24/25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32C59-1409-2640-866F-4A1083575A35}" type="slidenum">
              <a:rPr lang="en-US" smtClean="0"/>
              <a:t>‹#›</a:t>
            </a:fld>
            <a:endParaRPr lang="en-US"/>
          </a:p>
        </p:txBody>
      </p:sp>
    </p:spTree>
    <p:extLst>
      <p:ext uri="{BB962C8B-B14F-4D97-AF65-F5344CB8AC3E}">
        <p14:creationId xmlns:p14="http://schemas.microsoft.com/office/powerpoint/2010/main" val="406037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1</a:t>
            </a:fld>
            <a:endParaRPr lang="en-US"/>
          </a:p>
        </p:txBody>
      </p:sp>
    </p:spTree>
    <p:extLst>
      <p:ext uri="{BB962C8B-B14F-4D97-AF65-F5344CB8AC3E}">
        <p14:creationId xmlns:p14="http://schemas.microsoft.com/office/powerpoint/2010/main" val="3264052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B4824-C581-5D92-ABBD-A4C2EA0378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A4136C-FD2E-BFE3-613E-686AC9EF36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E20010-2B88-6D4B-D826-43202374FC6A}"/>
              </a:ext>
            </a:extLst>
          </p:cNvPr>
          <p:cNvSpPr>
            <a:spLocks noGrp="1"/>
          </p:cNvSpPr>
          <p:nvPr>
            <p:ph type="body" idx="1"/>
          </p:nvPr>
        </p:nvSpPr>
        <p:spPr/>
        <p:txBody>
          <a:bodyPr/>
          <a:lstStyle/>
          <a:p>
            <a:r>
              <a:rPr lang="en-US" dirty="0"/>
              <a:t>The hippocampus doesn’t just map </a:t>
            </a:r>
            <a:r>
              <a:rPr lang="en-US" i="1" dirty="0"/>
              <a:t>where</a:t>
            </a:r>
            <a:r>
              <a:rPr lang="en-US" dirty="0"/>
              <a:t> we are—it connects that map to </a:t>
            </a:r>
            <a:r>
              <a:rPr lang="en-US" i="1" dirty="0"/>
              <a:t>what</a:t>
            </a:r>
            <a:r>
              <a:rPr lang="en-US" dirty="0"/>
              <a:t> is happening there.</a:t>
            </a:r>
          </a:p>
          <a:p>
            <a:r>
              <a:rPr lang="en-US" dirty="0"/>
              <a:t>It sits at the crossroads of two major input streams that converge in the </a:t>
            </a:r>
            <a:r>
              <a:rPr lang="en-US" b="1" dirty="0"/>
              <a:t>entorhinal cortex</a:t>
            </a:r>
            <a:r>
              <a:rPr lang="en-US" dirty="0"/>
              <a:t>, the brain’s gateway between the cortex and hippocampus.</a:t>
            </a:r>
          </a:p>
          <a:p>
            <a:endParaRPr lang="en-US" dirty="0"/>
          </a:p>
          <a:p>
            <a:r>
              <a:rPr lang="en-US" dirty="0"/>
              <a:t>From the </a:t>
            </a:r>
            <a:r>
              <a:rPr lang="en-US" b="1" dirty="0"/>
              <a:t>temporal cortex</a:t>
            </a:r>
            <a:r>
              <a:rPr lang="en-US" dirty="0"/>
              <a:t>, the hippocampus receives richly processed sensory and object information—the </a:t>
            </a:r>
            <a:r>
              <a:rPr lang="en-US" i="1" dirty="0"/>
              <a:t>“what”</a:t>
            </a:r>
            <a:r>
              <a:rPr lang="en-US" dirty="0"/>
              <a:t> of experience.</a:t>
            </a:r>
          </a:p>
          <a:p>
            <a:r>
              <a:rPr lang="en-US" dirty="0"/>
              <a:t>From the </a:t>
            </a:r>
            <a:r>
              <a:rPr lang="en-US" b="1" dirty="0"/>
              <a:t>parietal and </a:t>
            </a:r>
            <a:r>
              <a:rPr lang="en-US" b="1" dirty="0" err="1"/>
              <a:t>retrosplenial</a:t>
            </a:r>
            <a:r>
              <a:rPr lang="en-US" b="1" dirty="0"/>
              <a:t> regions</a:t>
            </a:r>
            <a:r>
              <a:rPr lang="en-US" dirty="0"/>
              <a:t>, it receives spatial and directional information—the </a:t>
            </a:r>
            <a:r>
              <a:rPr lang="en-US" i="1" dirty="0"/>
              <a:t>“where.”</a:t>
            </a:r>
            <a:endParaRPr lang="en-US" dirty="0"/>
          </a:p>
          <a:p>
            <a:r>
              <a:rPr lang="en-US" dirty="0"/>
              <a:t>These converge in the </a:t>
            </a:r>
            <a:r>
              <a:rPr lang="en-US" b="1" dirty="0"/>
              <a:t>lateral</a:t>
            </a:r>
            <a:r>
              <a:rPr lang="en-US" dirty="0"/>
              <a:t> and </a:t>
            </a:r>
            <a:r>
              <a:rPr lang="en-US" b="1" dirty="0"/>
              <a:t>medial entorhinal cortices</a:t>
            </a:r>
            <a:r>
              <a:rPr lang="en-US" dirty="0"/>
              <a:t> (LEC and MEC), which send complementary signals into the hippocampus.</a:t>
            </a:r>
          </a:p>
          <a:p>
            <a:endParaRPr lang="en-US" dirty="0"/>
          </a:p>
          <a:p>
            <a:r>
              <a:rPr lang="en-US" dirty="0"/>
              <a:t>Inside the hippocampus—especially in the CA1 region—these streams merge into unified episodes:</a:t>
            </a:r>
          </a:p>
          <a:p>
            <a:r>
              <a:rPr lang="en-US" dirty="0"/>
              <a:t>“What happened, where it happened, and in what sequence.”</a:t>
            </a:r>
          </a:p>
          <a:p>
            <a:r>
              <a:rPr lang="en-US" dirty="0"/>
              <a:t>That integration is what allows you to remember not just seeing a red door, but </a:t>
            </a:r>
            <a:r>
              <a:rPr lang="en-US" i="1" dirty="0"/>
              <a:t>which street it was on, and when you walked by it.</a:t>
            </a:r>
            <a:endParaRPr lang="en-US" dirty="0"/>
          </a:p>
          <a:p>
            <a:endParaRPr lang="en-US" dirty="0"/>
          </a:p>
          <a:p>
            <a:r>
              <a:rPr lang="en-US" dirty="0"/>
              <a:t>This binding of “what” and “where” is the essence of </a:t>
            </a:r>
            <a:r>
              <a:rPr lang="en-US" b="1" dirty="0"/>
              <a:t>episodic memory</a:t>
            </a:r>
            <a:r>
              <a:rPr lang="en-US" dirty="0"/>
              <a:t> and the bridge between perception and imagination.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architecture explains why damage to the hippocampus causes amnesia for </a:t>
            </a:r>
            <a:r>
              <a:rPr lang="en-US" sz="1200" i="1" kern="1200" dirty="0">
                <a:solidFill>
                  <a:schemeClr val="tx1"/>
                </a:solidFill>
                <a:effectLst/>
                <a:latin typeface="+mn-lt"/>
                <a:ea typeface="+mn-ea"/>
                <a:cs typeface="+mn-cs"/>
              </a:rPr>
              <a:t>episodes</a:t>
            </a:r>
            <a:r>
              <a:rPr lang="en-US" sz="1200" kern="1200" dirty="0">
                <a:solidFill>
                  <a:schemeClr val="tx1"/>
                </a:solidFill>
                <a:effectLst/>
                <a:latin typeface="+mn-lt"/>
                <a:ea typeface="+mn-ea"/>
                <a:cs typeface="+mn-cs"/>
              </a:rPr>
              <a:t> but not for isolated facts or skills.</a:t>
            </a:r>
          </a:p>
          <a:p>
            <a:r>
              <a:rPr lang="en-US" sz="1200" kern="1200" dirty="0">
                <a:solidFill>
                  <a:schemeClr val="tx1"/>
                </a:solidFill>
                <a:effectLst/>
                <a:latin typeface="+mn-lt"/>
                <a:ea typeface="+mn-ea"/>
                <a:cs typeface="+mn-cs"/>
              </a:rPr>
              <a:t>It’s the system that binds features into the story of experience.</a:t>
            </a:r>
          </a:p>
          <a:p>
            <a:endParaRPr lang="en-US" dirty="0"/>
          </a:p>
        </p:txBody>
      </p:sp>
      <p:sp>
        <p:nvSpPr>
          <p:cNvPr id="4" name="Slide Number Placeholder 3">
            <a:extLst>
              <a:ext uri="{FF2B5EF4-FFF2-40B4-BE49-F238E27FC236}">
                <a16:creationId xmlns:a16="http://schemas.microsoft.com/office/drawing/2014/main" id="{A4042BE7-E8DA-21CA-8EAD-F88FB6700CC3}"/>
              </a:ext>
            </a:extLst>
          </p:cNvPr>
          <p:cNvSpPr>
            <a:spLocks noGrp="1"/>
          </p:cNvSpPr>
          <p:nvPr>
            <p:ph type="sldNum" sz="quarter" idx="5"/>
          </p:nvPr>
        </p:nvSpPr>
        <p:spPr/>
        <p:txBody>
          <a:bodyPr/>
          <a:lstStyle/>
          <a:p>
            <a:fld id="{B0C32C59-1409-2640-866F-4A1083575A35}" type="slidenum">
              <a:rPr lang="en-US" smtClean="0"/>
              <a:t>10</a:t>
            </a:fld>
            <a:endParaRPr lang="en-US"/>
          </a:p>
        </p:txBody>
      </p:sp>
    </p:spTree>
    <p:extLst>
      <p:ext uri="{BB962C8B-B14F-4D97-AF65-F5344CB8AC3E}">
        <p14:creationId xmlns:p14="http://schemas.microsoft.com/office/powerpoint/2010/main" val="4175610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3E6C8-381C-9AC4-3E34-4E5DCA538A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0313BE-A6EC-C8E2-B0C8-77F74E5E39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EADF68-AE7E-702B-7B1C-AF52AF2ED4E7}"/>
              </a:ext>
            </a:extLst>
          </p:cNvPr>
          <p:cNvSpPr>
            <a:spLocks noGrp="1"/>
          </p:cNvSpPr>
          <p:nvPr>
            <p:ph type="body" idx="1"/>
          </p:nvPr>
        </p:nvSpPr>
        <p:spPr/>
        <p:txBody>
          <a:bodyPr/>
          <a:lstStyle/>
          <a:p>
            <a:r>
              <a:rPr lang="en-US" dirty="0"/>
              <a:t>When an animal explores, hippocampal </a:t>
            </a:r>
            <a:r>
              <a:rPr lang="en-US" b="1" dirty="0"/>
              <a:t>place cells</a:t>
            </a:r>
            <a:r>
              <a:rPr lang="en-US" dirty="0"/>
              <a:t> fire in sequence—A, then B, then C—as it moves.</a:t>
            </a:r>
          </a:p>
          <a:p>
            <a:r>
              <a:rPr lang="en-US" dirty="0"/>
              <a:t>During rest or sleep, those same neurons fire again in the same order, but faster.</a:t>
            </a:r>
          </a:p>
          <a:p>
            <a:r>
              <a:rPr lang="en-US" dirty="0"/>
              <a:t>That’s </a:t>
            </a:r>
            <a:r>
              <a:rPr lang="en-US" b="1" dirty="0"/>
              <a:t>replay</a:t>
            </a:r>
            <a:r>
              <a:rPr lang="en-US" dirty="0"/>
              <a:t>—the brain rehearsing experience to consolidate memory.</a:t>
            </a:r>
          </a:p>
          <a:p>
            <a:endParaRPr lang="en-US" dirty="0"/>
          </a:p>
          <a:p>
            <a:r>
              <a:rPr lang="en-US" dirty="0"/>
              <a:t>Sometimes, before moving, the hippocampus fires </a:t>
            </a:r>
            <a:r>
              <a:rPr lang="en-US" i="1" dirty="0"/>
              <a:t>future</a:t>
            </a:r>
            <a:r>
              <a:rPr lang="en-US" dirty="0"/>
              <a:t> sequences—simulations of possible paths.</a:t>
            </a:r>
          </a:p>
          <a:p>
            <a:r>
              <a:rPr lang="en-US" dirty="0"/>
              <a:t>That’s </a:t>
            </a:r>
            <a:r>
              <a:rPr lang="en-US" b="1" dirty="0" err="1"/>
              <a:t>preplay</a:t>
            </a:r>
            <a:r>
              <a:rPr lang="en-US" dirty="0"/>
              <a:t>, a kind of internal planning.</a:t>
            </a:r>
          </a:p>
          <a:p>
            <a:r>
              <a:rPr lang="en-US" dirty="0"/>
              <a:t>Replay integrates the past; </a:t>
            </a:r>
            <a:r>
              <a:rPr lang="en-US" dirty="0" err="1"/>
              <a:t>preplay</a:t>
            </a:r>
            <a:r>
              <a:rPr lang="en-US" dirty="0"/>
              <a:t> anticipates the future.</a:t>
            </a:r>
          </a:p>
          <a:p>
            <a:endParaRPr lang="en-US" dirty="0"/>
          </a:p>
          <a:p>
            <a:r>
              <a:rPr lang="en-US" dirty="0"/>
              <a:t>Both rely on the same predictive loop.</a:t>
            </a:r>
          </a:p>
          <a:p>
            <a:r>
              <a:rPr lang="en-US" dirty="0"/>
              <a:t>The hippocampus records, compresses, and reactivates experience, letting the animal imagine before it acts.</a:t>
            </a:r>
          </a:p>
        </p:txBody>
      </p:sp>
      <p:sp>
        <p:nvSpPr>
          <p:cNvPr id="4" name="Slide Number Placeholder 3">
            <a:extLst>
              <a:ext uri="{FF2B5EF4-FFF2-40B4-BE49-F238E27FC236}">
                <a16:creationId xmlns:a16="http://schemas.microsoft.com/office/drawing/2014/main" id="{F1A7E2EE-73D0-3473-D248-E46820F97C6D}"/>
              </a:ext>
            </a:extLst>
          </p:cNvPr>
          <p:cNvSpPr>
            <a:spLocks noGrp="1"/>
          </p:cNvSpPr>
          <p:nvPr>
            <p:ph type="sldNum" sz="quarter" idx="5"/>
          </p:nvPr>
        </p:nvSpPr>
        <p:spPr/>
        <p:txBody>
          <a:bodyPr/>
          <a:lstStyle/>
          <a:p>
            <a:fld id="{B0C32C59-1409-2640-866F-4A1083575A35}" type="slidenum">
              <a:rPr lang="en-US" smtClean="0"/>
              <a:t>11</a:t>
            </a:fld>
            <a:endParaRPr lang="en-US"/>
          </a:p>
        </p:txBody>
      </p:sp>
    </p:spTree>
    <p:extLst>
      <p:ext uri="{BB962C8B-B14F-4D97-AF65-F5344CB8AC3E}">
        <p14:creationId xmlns:p14="http://schemas.microsoft.com/office/powerpoint/2010/main" val="73348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5118F-18B8-04C0-5A72-E8F31BBBBE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DBA15B-B460-5A70-0A9E-DE24FCD07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77BD41-E438-E13C-EEB3-9CBE62C289EE}"/>
              </a:ext>
            </a:extLst>
          </p:cNvPr>
          <p:cNvSpPr>
            <a:spLocks noGrp="1"/>
          </p:cNvSpPr>
          <p:nvPr>
            <p:ph type="body" idx="1"/>
          </p:nvPr>
        </p:nvSpPr>
        <p:spPr/>
        <p:txBody>
          <a:bodyPr/>
          <a:lstStyle/>
          <a:p>
            <a:r>
              <a:rPr lang="en-US" dirty="0"/>
              <a:t>The hippocampus and cortex learn at different speeds.</a:t>
            </a:r>
          </a:p>
          <a:p>
            <a:r>
              <a:rPr lang="en-US" dirty="0"/>
              <a:t>The hippocampus captures events quickly, storing new episodes after a single experience.</a:t>
            </a:r>
          </a:p>
          <a:p>
            <a:r>
              <a:rPr lang="en-US" dirty="0"/>
              <a:t>The cortex learns slowly—averaging across many examples to extract general structure.</a:t>
            </a:r>
          </a:p>
          <a:p>
            <a:endParaRPr lang="en-US" dirty="0"/>
          </a:p>
          <a:p>
            <a:r>
              <a:rPr lang="en-US" dirty="0"/>
              <a:t>During sleep and rest, </a:t>
            </a:r>
            <a:r>
              <a:rPr lang="en-US" b="1" dirty="0"/>
              <a:t>replay</a:t>
            </a:r>
            <a:r>
              <a:rPr lang="en-US" dirty="0"/>
              <a:t> lets these systems talk.</a:t>
            </a:r>
          </a:p>
          <a:p>
            <a:r>
              <a:rPr lang="en-US" dirty="0"/>
              <a:t>Hippocampal sequences reactivate recent experiences, training cortical networks to integrate them.</a:t>
            </a:r>
          </a:p>
          <a:p>
            <a:r>
              <a:rPr lang="en-US" dirty="0"/>
              <a:t>Over time, the cortex absorbs what was once a unique event, turning memory into knowledge.</a:t>
            </a:r>
          </a:p>
          <a:p>
            <a:endParaRPr lang="en-US" dirty="0"/>
          </a:p>
          <a:p>
            <a:r>
              <a:rPr lang="en-US" dirty="0"/>
              <a:t>When the two fall out of sync—after hippocampal damage or sleep loss—new memories can’t form properly.</a:t>
            </a:r>
          </a:p>
          <a:p>
            <a:r>
              <a:rPr lang="en-US" dirty="0"/>
              <a:t>Consolidation depends on this ongoing dialogue:</a:t>
            </a:r>
          </a:p>
          <a:p>
            <a:r>
              <a:rPr lang="en-US" i="1" dirty="0"/>
              <a:t>hippocampus teaches, cortex generalizes.</a:t>
            </a:r>
          </a:p>
          <a:p>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hippocampus gives the cortex its experiences; the cortex gives those experiences meaning.</a:t>
            </a:r>
          </a:p>
          <a:p>
            <a:endParaRPr lang="en-US" dirty="0"/>
          </a:p>
        </p:txBody>
      </p:sp>
      <p:sp>
        <p:nvSpPr>
          <p:cNvPr id="4" name="Slide Number Placeholder 3">
            <a:extLst>
              <a:ext uri="{FF2B5EF4-FFF2-40B4-BE49-F238E27FC236}">
                <a16:creationId xmlns:a16="http://schemas.microsoft.com/office/drawing/2014/main" id="{C88218AB-E912-7A9C-FBD5-35443DAA38D6}"/>
              </a:ext>
            </a:extLst>
          </p:cNvPr>
          <p:cNvSpPr>
            <a:spLocks noGrp="1"/>
          </p:cNvSpPr>
          <p:nvPr>
            <p:ph type="sldNum" sz="quarter" idx="5"/>
          </p:nvPr>
        </p:nvSpPr>
        <p:spPr/>
        <p:txBody>
          <a:bodyPr/>
          <a:lstStyle/>
          <a:p>
            <a:fld id="{B0C32C59-1409-2640-866F-4A1083575A35}" type="slidenum">
              <a:rPr lang="en-US" smtClean="0"/>
              <a:t>12</a:t>
            </a:fld>
            <a:endParaRPr lang="en-US"/>
          </a:p>
        </p:txBody>
      </p:sp>
    </p:spTree>
    <p:extLst>
      <p:ext uri="{BB962C8B-B14F-4D97-AF65-F5344CB8AC3E}">
        <p14:creationId xmlns:p14="http://schemas.microsoft.com/office/powerpoint/2010/main" val="2442838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CB97E-3FFC-EB4A-EE3C-9EB4A2110C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586D4B-39FF-68D0-CB31-F0090C2B3F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AAB236-C5A3-1A03-1345-C72B9582CB4C}"/>
              </a:ext>
            </a:extLst>
          </p:cNvPr>
          <p:cNvSpPr>
            <a:spLocks noGrp="1"/>
          </p:cNvSpPr>
          <p:nvPr>
            <p:ph type="body" idx="1"/>
          </p:nvPr>
        </p:nvSpPr>
        <p:spPr/>
        <p:txBody>
          <a:bodyPr/>
          <a:lstStyle/>
          <a:p>
            <a:r>
              <a:rPr lang="en-US" dirty="0"/>
              <a:t>When we stop focusing on the outside world, another network takes over—the </a:t>
            </a:r>
            <a:r>
              <a:rPr lang="en-US" b="1" dirty="0"/>
              <a:t>default-mode network</a:t>
            </a:r>
            <a:r>
              <a:rPr lang="en-US" dirty="0"/>
              <a:t>, or DMN.</a:t>
            </a:r>
          </a:p>
          <a:p>
            <a:r>
              <a:rPr lang="en-US" dirty="0"/>
              <a:t>It links regions like the hippocampus, medial prefrontal cortex, and posterior cingulate.</a:t>
            </a:r>
          </a:p>
          <a:p>
            <a:r>
              <a:rPr lang="en-US" dirty="0"/>
              <a:t>Rather than processing input, it runs internal simulations.</a:t>
            </a:r>
          </a:p>
          <a:p>
            <a:endParaRPr lang="en-US" dirty="0"/>
          </a:p>
          <a:p>
            <a:r>
              <a:rPr lang="en-US" dirty="0"/>
              <a:t>The name </a:t>
            </a:r>
            <a:r>
              <a:rPr lang="en-US" i="1" dirty="0"/>
              <a:t>“default mode”</a:t>
            </a:r>
            <a:r>
              <a:rPr lang="en-US" dirty="0"/>
              <a:t> comes from early brain-imaging studies.</a:t>
            </a:r>
          </a:p>
          <a:p>
            <a:r>
              <a:rPr lang="en-US" dirty="0"/>
              <a:t>Researchers found that when people rested quietly in the scanner—between tasks or with eyes closed—this network stayed active by </a:t>
            </a:r>
            <a:r>
              <a:rPr lang="en-US" i="1" dirty="0"/>
              <a:t>default.</a:t>
            </a:r>
            <a:endParaRPr lang="en-US" dirty="0"/>
          </a:p>
          <a:p>
            <a:r>
              <a:rPr lang="en-US" dirty="0"/>
              <a:t>So it’s not about sensory input being the default; it’s about the brain’s natural </a:t>
            </a:r>
            <a:r>
              <a:rPr lang="en-US" i="1" dirty="0"/>
              <a:t>baseline activity</a:t>
            </a:r>
            <a:r>
              <a:rPr lang="en-US" dirty="0"/>
              <a:t> turning inward.</a:t>
            </a:r>
          </a:p>
          <a:p>
            <a:endParaRPr lang="en-US" dirty="0"/>
          </a:p>
          <a:p>
            <a:r>
              <a:rPr lang="en-US" dirty="0"/>
              <a:t>The DMN lights up during daydreaming, remembering, planning, and imagining the future.</a:t>
            </a:r>
          </a:p>
          <a:p>
            <a:r>
              <a:rPr lang="en-US" dirty="0"/>
              <a:t>It weaves memories, goals, and possibilities into a continuous sense of self.</a:t>
            </a:r>
          </a:p>
          <a:p>
            <a:r>
              <a:rPr lang="en-US" dirty="0"/>
              <a:t>Far from idle time, this network keeps the brain’s internal model alive and ready for whatever comes next.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default-mode network isn’t downtime—it’s the mind’s rehearsal space, constantly predicting, remembering, and imagining.</a:t>
            </a:r>
          </a:p>
          <a:p>
            <a:endParaRPr lang="en-US" dirty="0"/>
          </a:p>
        </p:txBody>
      </p:sp>
      <p:sp>
        <p:nvSpPr>
          <p:cNvPr id="4" name="Slide Number Placeholder 3">
            <a:extLst>
              <a:ext uri="{FF2B5EF4-FFF2-40B4-BE49-F238E27FC236}">
                <a16:creationId xmlns:a16="http://schemas.microsoft.com/office/drawing/2014/main" id="{CC705C00-EC7C-02BD-23BF-D751BF1332D4}"/>
              </a:ext>
            </a:extLst>
          </p:cNvPr>
          <p:cNvSpPr>
            <a:spLocks noGrp="1"/>
          </p:cNvSpPr>
          <p:nvPr>
            <p:ph type="sldNum" sz="quarter" idx="5"/>
          </p:nvPr>
        </p:nvSpPr>
        <p:spPr/>
        <p:txBody>
          <a:bodyPr/>
          <a:lstStyle/>
          <a:p>
            <a:fld id="{B0C32C59-1409-2640-866F-4A1083575A35}" type="slidenum">
              <a:rPr lang="en-US" smtClean="0"/>
              <a:t>13</a:t>
            </a:fld>
            <a:endParaRPr lang="en-US"/>
          </a:p>
        </p:txBody>
      </p:sp>
    </p:spTree>
    <p:extLst>
      <p:ext uri="{BB962C8B-B14F-4D97-AF65-F5344CB8AC3E}">
        <p14:creationId xmlns:p14="http://schemas.microsoft.com/office/powerpoint/2010/main" val="1394416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F5376-A074-99B7-9F60-3CC303083B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A2341-A39A-3A26-587A-88856DF837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50431C-8890-419A-00B7-7BFE00CFD4D9}"/>
              </a:ext>
            </a:extLst>
          </p:cNvPr>
          <p:cNvSpPr>
            <a:spLocks noGrp="1"/>
          </p:cNvSpPr>
          <p:nvPr>
            <p:ph type="body" idx="1"/>
          </p:nvPr>
        </p:nvSpPr>
        <p:spPr/>
        <p:txBody>
          <a:bodyPr/>
          <a:lstStyle/>
          <a:p>
            <a:r>
              <a:rPr lang="en-US" dirty="0"/>
              <a:t>If the hippocampus lets us replay and </a:t>
            </a:r>
            <a:r>
              <a:rPr lang="en-US" dirty="0" err="1"/>
              <a:t>preplay</a:t>
            </a:r>
            <a:r>
              <a:rPr lang="en-US" dirty="0"/>
              <a:t> experiences, the </a:t>
            </a:r>
            <a:r>
              <a:rPr lang="en-US" b="1" dirty="0"/>
              <a:t>prefrontal cortex</a:t>
            </a:r>
            <a:r>
              <a:rPr lang="en-US" dirty="0"/>
              <a:t> turns those simulations into </a:t>
            </a:r>
            <a:r>
              <a:rPr lang="en-US" i="1" dirty="0"/>
              <a:t>plans.</a:t>
            </a:r>
            <a:endParaRPr lang="en-US" dirty="0"/>
          </a:p>
          <a:p>
            <a:r>
              <a:rPr lang="en-US" dirty="0"/>
              <a:t>It can imagine actions, evaluate outcomes, and choose among alternatives before committing the body.</a:t>
            </a:r>
          </a:p>
          <a:p>
            <a:endParaRPr lang="en-US" dirty="0"/>
          </a:p>
          <a:p>
            <a:r>
              <a:rPr lang="en-US" dirty="0"/>
              <a:t>The prefrontal cortex interacts closely with the hippocampus and the basal ganglia, using memory to test possible futures and select goals.</a:t>
            </a:r>
          </a:p>
          <a:p>
            <a:r>
              <a:rPr lang="en-US" dirty="0"/>
              <a:t>It supports </a:t>
            </a:r>
            <a:r>
              <a:rPr lang="en-US" b="1" dirty="0"/>
              <a:t>working memory</a:t>
            </a:r>
            <a:r>
              <a:rPr lang="en-US" dirty="0"/>
              <a:t>, </a:t>
            </a:r>
            <a:r>
              <a:rPr lang="en-US" b="1" dirty="0"/>
              <a:t>planning</a:t>
            </a:r>
            <a:r>
              <a:rPr lang="en-US" dirty="0"/>
              <a:t>, and </a:t>
            </a:r>
            <a:r>
              <a:rPr lang="en-US" b="1" dirty="0"/>
              <a:t>counterfactual thinking</a:t>
            </a:r>
            <a:r>
              <a:rPr lang="en-US" dirty="0"/>
              <a:t>—the ability to consider “What if I did this instead?”</a:t>
            </a:r>
          </a:p>
          <a:p>
            <a:endParaRPr lang="en-US" dirty="0"/>
          </a:p>
          <a:p>
            <a:r>
              <a:rPr lang="en-US" dirty="0"/>
              <a:t>This system is especially developed in primates and humans.</a:t>
            </a:r>
          </a:p>
          <a:p>
            <a:r>
              <a:rPr lang="en-US" dirty="0"/>
              <a:t>It’s what allows flexible decision-making—adjusting behavior based on imagined outcomes rather than trial and error.</a:t>
            </a:r>
          </a:p>
          <a:p>
            <a:r>
              <a:rPr lang="en-US" dirty="0"/>
              <a:t>In essence, the prefrontal cortex makes imagination practical: it turns simulation into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prefrontal cortex extends the hippocampus’s imagination into decision space—it’s the neural bridge between thinking and acting.</a:t>
            </a:r>
          </a:p>
          <a:p>
            <a:endParaRPr lang="en-US" dirty="0"/>
          </a:p>
        </p:txBody>
      </p:sp>
      <p:sp>
        <p:nvSpPr>
          <p:cNvPr id="4" name="Slide Number Placeholder 3">
            <a:extLst>
              <a:ext uri="{FF2B5EF4-FFF2-40B4-BE49-F238E27FC236}">
                <a16:creationId xmlns:a16="http://schemas.microsoft.com/office/drawing/2014/main" id="{05266289-AB39-7B12-394C-475FD621551E}"/>
              </a:ext>
            </a:extLst>
          </p:cNvPr>
          <p:cNvSpPr>
            <a:spLocks noGrp="1"/>
          </p:cNvSpPr>
          <p:nvPr>
            <p:ph type="sldNum" sz="quarter" idx="5"/>
          </p:nvPr>
        </p:nvSpPr>
        <p:spPr/>
        <p:txBody>
          <a:bodyPr/>
          <a:lstStyle/>
          <a:p>
            <a:fld id="{B0C32C59-1409-2640-866F-4A1083575A35}" type="slidenum">
              <a:rPr lang="en-US" smtClean="0"/>
              <a:t>14</a:t>
            </a:fld>
            <a:endParaRPr lang="en-US"/>
          </a:p>
        </p:txBody>
      </p:sp>
    </p:spTree>
    <p:extLst>
      <p:ext uri="{BB962C8B-B14F-4D97-AF65-F5344CB8AC3E}">
        <p14:creationId xmlns:p14="http://schemas.microsoft.com/office/powerpoint/2010/main" val="563667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BDF85-482D-6524-36FC-171ED3A812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8EEE94-5E48-A28F-CA86-AD6538ECE3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29414C-CA8F-6DE0-C1C8-631FF3E1C939}"/>
              </a:ext>
            </a:extLst>
          </p:cNvPr>
          <p:cNvSpPr>
            <a:spLocks noGrp="1"/>
          </p:cNvSpPr>
          <p:nvPr>
            <p:ph type="body" idx="1"/>
          </p:nvPr>
        </p:nvSpPr>
        <p:spPr/>
        <p:txBody>
          <a:bodyPr/>
          <a:lstStyle/>
          <a:p>
            <a:r>
              <a:rPr lang="en-US" dirty="0"/>
              <a:t>Earlier, we saw the </a:t>
            </a:r>
            <a:r>
              <a:rPr lang="en-US" b="1" dirty="0"/>
              <a:t>basal ganglia</a:t>
            </a:r>
            <a:r>
              <a:rPr lang="en-US" dirty="0"/>
              <a:t> as the brain’s </a:t>
            </a:r>
            <a:r>
              <a:rPr lang="en-US" i="1" dirty="0"/>
              <a:t>reinforcement learning system</a:t>
            </a:r>
            <a:r>
              <a:rPr lang="en-US" dirty="0"/>
              <a:t>—linking actions to rewards through dopamine signals.</a:t>
            </a:r>
          </a:p>
          <a:p>
            <a:r>
              <a:rPr lang="en-US" dirty="0"/>
              <a:t>But it does more than react to reward; it also evaluates </a:t>
            </a:r>
            <a:r>
              <a:rPr lang="en-US" b="1" dirty="0"/>
              <a:t>imagined</a:t>
            </a:r>
            <a:r>
              <a:rPr lang="en-US" dirty="0"/>
              <a:t> actions.</a:t>
            </a:r>
          </a:p>
          <a:p>
            <a:endParaRPr lang="en-US" dirty="0"/>
          </a:p>
          <a:p>
            <a:r>
              <a:rPr lang="en-US" dirty="0"/>
              <a:t>The basal ganglia receive potential plans from the </a:t>
            </a:r>
            <a:r>
              <a:rPr lang="en-US" b="1" dirty="0"/>
              <a:t>prefrontal cortex</a:t>
            </a:r>
            <a:r>
              <a:rPr lang="en-US" dirty="0"/>
              <a:t> and predicted outcomes from the </a:t>
            </a:r>
            <a:r>
              <a:rPr lang="en-US" b="1" dirty="0"/>
              <a:t>hippocampus</a:t>
            </a:r>
            <a:r>
              <a:rPr lang="en-US" dirty="0"/>
              <a:t>.</a:t>
            </a:r>
          </a:p>
          <a:p>
            <a:r>
              <a:rPr lang="en-US" dirty="0"/>
              <a:t>They use the same reward-learning mechanisms to rank these possibilities before any movement occurs.</a:t>
            </a:r>
          </a:p>
          <a:p>
            <a:r>
              <a:rPr lang="en-US" dirty="0"/>
              <a:t>In other words, the brain can run a mental version of </a:t>
            </a:r>
            <a:r>
              <a:rPr lang="en-US" i="1" dirty="0"/>
              <a:t>trial and error</a:t>
            </a:r>
            <a:r>
              <a:rPr lang="en-US" dirty="0"/>
              <a:t>—deciding what’s worth doing before doing it.</a:t>
            </a:r>
          </a:p>
          <a:p>
            <a:endParaRPr lang="en-US" dirty="0"/>
          </a:p>
          <a:p>
            <a:r>
              <a:rPr lang="en-US" dirty="0"/>
              <a:t>When dopamine neurons signal </a:t>
            </a:r>
            <a:r>
              <a:rPr lang="en-US" i="1" dirty="0"/>
              <a:t>prediction error</a:t>
            </a:r>
            <a:r>
              <a:rPr lang="en-US" dirty="0"/>
              <a:t>, they update the value of both real and simulated actions.</a:t>
            </a:r>
          </a:p>
          <a:p>
            <a:r>
              <a:rPr lang="en-US" dirty="0"/>
              <a:t>That’s how the system learns not just from experience, but from imagination.</a:t>
            </a:r>
          </a:p>
          <a:p>
            <a:r>
              <a:rPr lang="en-US" dirty="0"/>
              <a:t>The basal ganglia make simulation adaptive—they turn thought experiments into better decisions.</a:t>
            </a:r>
          </a:p>
          <a:p>
            <a:endParaRPr lang="en-US" dirty="0"/>
          </a:p>
          <a:p>
            <a:r>
              <a:rPr lang="en-US" sz="1200" kern="1200" dirty="0">
                <a:solidFill>
                  <a:schemeClr val="tx1"/>
                </a:solidFill>
                <a:effectLst/>
                <a:latin typeface="+mn-lt"/>
                <a:ea typeface="+mn-ea"/>
                <a:cs typeface="+mn-cs"/>
              </a:rPr>
              <a:t>When we first met the basal ganglia, they learned from experience.</a:t>
            </a:r>
          </a:p>
          <a:p>
            <a:r>
              <a:rPr lang="en-US" sz="1200" kern="1200" dirty="0">
                <a:solidFill>
                  <a:schemeClr val="tx1"/>
                </a:solidFill>
                <a:effectLst/>
                <a:latin typeface="+mn-lt"/>
                <a:ea typeface="+mn-ea"/>
                <a:cs typeface="+mn-cs"/>
              </a:rPr>
              <a:t>Here, we see evolution’s upgrade: using the same circuitry to learn from imagined experience instead.</a:t>
            </a:r>
          </a:p>
          <a:p>
            <a:endParaRPr lang="en-US" dirty="0"/>
          </a:p>
        </p:txBody>
      </p:sp>
      <p:sp>
        <p:nvSpPr>
          <p:cNvPr id="4" name="Slide Number Placeholder 3">
            <a:extLst>
              <a:ext uri="{FF2B5EF4-FFF2-40B4-BE49-F238E27FC236}">
                <a16:creationId xmlns:a16="http://schemas.microsoft.com/office/drawing/2014/main" id="{10B18F5B-60AF-90E5-7453-08940EB9A7D6}"/>
              </a:ext>
            </a:extLst>
          </p:cNvPr>
          <p:cNvSpPr>
            <a:spLocks noGrp="1"/>
          </p:cNvSpPr>
          <p:nvPr>
            <p:ph type="sldNum" sz="quarter" idx="5"/>
          </p:nvPr>
        </p:nvSpPr>
        <p:spPr/>
        <p:txBody>
          <a:bodyPr/>
          <a:lstStyle/>
          <a:p>
            <a:fld id="{B0C32C59-1409-2640-866F-4A1083575A35}" type="slidenum">
              <a:rPr lang="en-US" smtClean="0"/>
              <a:t>15</a:t>
            </a:fld>
            <a:endParaRPr lang="en-US"/>
          </a:p>
        </p:txBody>
      </p:sp>
    </p:spTree>
    <p:extLst>
      <p:ext uri="{BB962C8B-B14F-4D97-AF65-F5344CB8AC3E}">
        <p14:creationId xmlns:p14="http://schemas.microsoft.com/office/powerpoint/2010/main" val="3747817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57C9B-28E6-7093-92CA-5B1DF97117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490AFC-BF85-2467-2E22-9EB755B94E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CA13F2-5911-0542-B5A6-D4D89FA6179E}"/>
              </a:ext>
            </a:extLst>
          </p:cNvPr>
          <p:cNvSpPr>
            <a:spLocks noGrp="1"/>
          </p:cNvSpPr>
          <p:nvPr>
            <p:ph type="body" idx="1"/>
          </p:nvPr>
        </p:nvSpPr>
        <p:spPr/>
        <p:txBody>
          <a:bodyPr/>
          <a:lstStyle/>
          <a:p>
            <a:r>
              <a:rPr lang="en-US" dirty="0"/>
              <a:t>Each system we’ve discussed plays a different role in the brain’s simulation loop.</a:t>
            </a:r>
          </a:p>
          <a:p>
            <a:endParaRPr lang="en-US" dirty="0"/>
          </a:p>
          <a:p>
            <a:r>
              <a:rPr lang="en-US" dirty="0"/>
              <a:t>The </a:t>
            </a:r>
            <a:r>
              <a:rPr lang="en-US" b="1" dirty="0"/>
              <a:t>cortex</a:t>
            </a:r>
            <a:r>
              <a:rPr lang="en-US" dirty="0"/>
              <a:t> builds predictive models of the world</a:t>
            </a:r>
          </a:p>
          <a:p>
            <a:r>
              <a:rPr lang="en-US" dirty="0"/>
              <a:t>	—what’s likely to happen next.</a:t>
            </a:r>
          </a:p>
          <a:p>
            <a:r>
              <a:rPr lang="en-US" dirty="0"/>
              <a:t>The </a:t>
            </a:r>
            <a:r>
              <a:rPr lang="en-US" b="1" dirty="0"/>
              <a:t>hippocampus</a:t>
            </a:r>
            <a:r>
              <a:rPr lang="en-US" dirty="0"/>
              <a:t> uses those models to simulate past and future events, </a:t>
            </a:r>
          </a:p>
          <a:p>
            <a:r>
              <a:rPr lang="en-US" dirty="0"/>
              <a:t>	generating new possibilities.</a:t>
            </a:r>
          </a:p>
          <a:p>
            <a:r>
              <a:rPr lang="en-US" dirty="0"/>
              <a:t>The </a:t>
            </a:r>
            <a:r>
              <a:rPr lang="en-US" b="1" dirty="0"/>
              <a:t>basal ganglia</a:t>
            </a:r>
            <a:r>
              <a:rPr lang="en-US" dirty="0"/>
              <a:t> evaluate those possibilities, </a:t>
            </a:r>
          </a:p>
          <a:p>
            <a:r>
              <a:rPr lang="en-US" dirty="0"/>
              <a:t>	using dopamine signals to decide which imagined actions are worth pursuing.</a:t>
            </a:r>
          </a:p>
          <a:p>
            <a:endParaRPr lang="en-US" dirty="0"/>
          </a:p>
          <a:p>
            <a:r>
              <a:rPr lang="en-US" dirty="0"/>
              <a:t>These systems form a closed loop:</a:t>
            </a:r>
          </a:p>
          <a:p>
            <a:pPr marL="171450" indent="-171450">
              <a:buFont typeface="Arial" panose="020B0604020202020204" pitchFamily="34" charset="0"/>
              <a:buChar char="•"/>
            </a:pPr>
            <a:r>
              <a:rPr lang="en-US" dirty="0"/>
              <a:t>Cortex provides the model.</a:t>
            </a:r>
          </a:p>
          <a:p>
            <a:pPr marL="171450" indent="-171450">
              <a:buFont typeface="Arial" panose="020B0604020202020204" pitchFamily="34" charset="0"/>
              <a:buChar char="•"/>
            </a:pPr>
            <a:r>
              <a:rPr lang="en-US" dirty="0"/>
              <a:t>Hippocampus explores within it.</a:t>
            </a:r>
          </a:p>
          <a:p>
            <a:pPr marL="171450" indent="-171450">
              <a:buFont typeface="Arial" panose="020B0604020202020204" pitchFamily="34" charset="0"/>
              <a:buChar char="•"/>
            </a:pPr>
            <a:r>
              <a:rPr lang="en-US" dirty="0"/>
              <a:t>Basal ganglia select and reinforce the most promising plans.</a:t>
            </a:r>
          </a:p>
          <a:p>
            <a:pPr marL="171450" indent="-171450">
              <a:buFont typeface="Arial" panose="020B0604020202020204" pitchFamily="34" charset="0"/>
              <a:buChar char="•"/>
            </a:pPr>
            <a:r>
              <a:rPr lang="en-US" dirty="0"/>
              <a:t>Then the results feed back, updating the cortex and hippocampus in turn.</a:t>
            </a:r>
          </a:p>
          <a:p>
            <a:endParaRPr lang="en-US" dirty="0"/>
          </a:p>
          <a:p>
            <a:r>
              <a:rPr lang="en-US" dirty="0"/>
              <a:t>This coordination lets the brain move from raw prediction to imagination to decision</a:t>
            </a:r>
          </a:p>
          <a:p>
            <a:r>
              <a:rPr lang="en-US" dirty="0"/>
              <a:t>	—turning mental simulation into adaptive behavior.</a:t>
            </a:r>
          </a:p>
          <a:p>
            <a:endParaRPr lang="en-US" dirty="0"/>
          </a:p>
          <a:p>
            <a:r>
              <a:rPr lang="en-US" sz="1200" kern="1200" dirty="0">
                <a:solidFill>
                  <a:schemeClr val="tx1"/>
                </a:solidFill>
                <a:effectLst/>
                <a:latin typeface="+mn-lt"/>
                <a:ea typeface="+mn-ea"/>
                <a:cs typeface="+mn-cs"/>
              </a:rPr>
              <a:t>This is the integrated predictive architecture conserved across mammals</a:t>
            </a:r>
          </a:p>
          <a:p>
            <a:r>
              <a:rPr lang="en-US" sz="1200" kern="1200" dirty="0">
                <a:solidFill>
                  <a:schemeClr val="tx1"/>
                </a:solidFill>
                <a:effectLst/>
                <a:latin typeface="+mn-lt"/>
                <a:ea typeface="+mn-ea"/>
                <a:cs typeface="+mn-cs"/>
              </a:rPr>
              <a:t>	—a loop that links learning, memory, and action into one continuous cycle.</a:t>
            </a:r>
          </a:p>
          <a:p>
            <a:endParaRPr lang="en-US" dirty="0"/>
          </a:p>
        </p:txBody>
      </p:sp>
      <p:sp>
        <p:nvSpPr>
          <p:cNvPr id="4" name="Slide Number Placeholder 3">
            <a:extLst>
              <a:ext uri="{FF2B5EF4-FFF2-40B4-BE49-F238E27FC236}">
                <a16:creationId xmlns:a16="http://schemas.microsoft.com/office/drawing/2014/main" id="{CB5B3BC0-550D-2A03-AFB7-2F8433075A44}"/>
              </a:ext>
            </a:extLst>
          </p:cNvPr>
          <p:cNvSpPr>
            <a:spLocks noGrp="1"/>
          </p:cNvSpPr>
          <p:nvPr>
            <p:ph type="sldNum" sz="quarter" idx="5"/>
          </p:nvPr>
        </p:nvSpPr>
        <p:spPr/>
        <p:txBody>
          <a:bodyPr/>
          <a:lstStyle/>
          <a:p>
            <a:fld id="{B0C32C59-1409-2640-866F-4A1083575A35}" type="slidenum">
              <a:rPr lang="en-US" smtClean="0"/>
              <a:t>16</a:t>
            </a:fld>
            <a:endParaRPr lang="en-US"/>
          </a:p>
        </p:txBody>
      </p:sp>
    </p:spTree>
    <p:extLst>
      <p:ext uri="{BB962C8B-B14F-4D97-AF65-F5344CB8AC3E}">
        <p14:creationId xmlns:p14="http://schemas.microsoft.com/office/powerpoint/2010/main" val="3019879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27688-127F-75D6-89F2-27C8FBE24C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21FCC8-6062-9A66-28C6-AFB4D88435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4CF170-7886-BECA-F616-DC11E6D1AF28}"/>
              </a:ext>
            </a:extLst>
          </p:cNvPr>
          <p:cNvSpPr>
            <a:spLocks noGrp="1"/>
          </p:cNvSpPr>
          <p:nvPr>
            <p:ph type="body" idx="1"/>
          </p:nvPr>
        </p:nvSpPr>
        <p:spPr/>
        <p:txBody>
          <a:bodyPr/>
          <a:lstStyle/>
          <a:p>
            <a:r>
              <a:rPr lang="en-US" dirty="0"/>
              <a:t>The fundamental predictive circuit—linking sensory input, motor output, and feedback—was already present in early vertebrates.</a:t>
            </a:r>
          </a:p>
          <a:p>
            <a:r>
              <a:rPr lang="en-US" dirty="0"/>
              <a:t>Reptiles could anticipate sensory consequences of movement and learn habits through reinforcement.</a:t>
            </a:r>
          </a:p>
          <a:p>
            <a:endParaRPr lang="en-US" dirty="0"/>
          </a:p>
          <a:p>
            <a:r>
              <a:rPr lang="en-US" dirty="0"/>
              <a:t>What changed in </a:t>
            </a:r>
            <a:r>
              <a:rPr lang="en-US" b="1" dirty="0"/>
              <a:t>mammals</a:t>
            </a:r>
            <a:r>
              <a:rPr lang="en-US" dirty="0"/>
              <a:t> wasn’t the algorithm, but its </a:t>
            </a:r>
            <a:r>
              <a:rPr lang="en-US" i="1" dirty="0"/>
              <a:t>scale and complexity</a:t>
            </a:r>
            <a:r>
              <a:rPr lang="en-US" dirty="0"/>
              <a:t>.</a:t>
            </a:r>
          </a:p>
          <a:p>
            <a:r>
              <a:rPr lang="en-US" dirty="0"/>
              <a:t>Evolution layered new cortical regions on top of older systems, expanding the predictive loop into a multi-level hierarchy.</a:t>
            </a:r>
          </a:p>
          <a:p>
            <a:r>
              <a:rPr lang="en-US" dirty="0"/>
              <a:t>The </a:t>
            </a:r>
            <a:r>
              <a:rPr lang="en-US" b="1" dirty="0"/>
              <a:t>hippocampus</a:t>
            </a:r>
            <a:r>
              <a:rPr lang="en-US" dirty="0"/>
              <a:t> added the ability to represent places and episodes;</a:t>
            </a:r>
          </a:p>
          <a:p>
            <a:r>
              <a:rPr lang="en-US" dirty="0"/>
              <a:t>the </a:t>
            </a:r>
            <a:r>
              <a:rPr lang="en-US" b="1" dirty="0"/>
              <a:t>neocortex</a:t>
            </a:r>
            <a:r>
              <a:rPr lang="en-US" dirty="0"/>
              <a:t> allowed abstraction and generalization;</a:t>
            </a:r>
          </a:p>
          <a:p>
            <a:r>
              <a:rPr lang="en-US" dirty="0"/>
              <a:t>and the </a:t>
            </a:r>
            <a:r>
              <a:rPr lang="en-US" b="1" dirty="0"/>
              <a:t>prefrontal cortex</a:t>
            </a:r>
            <a:r>
              <a:rPr lang="en-US" dirty="0"/>
              <a:t> introduced flexible planning and goal control.</a:t>
            </a:r>
          </a:p>
          <a:p>
            <a:endParaRPr lang="en-US" dirty="0"/>
          </a:p>
          <a:p>
            <a:r>
              <a:rPr lang="en-US" dirty="0"/>
              <a:t>In short, mammals took a fast, reactive prediction engine and turned it into a slow, reflective one—capable of simulating not just movements, but possible futures.</a:t>
            </a:r>
          </a:p>
        </p:txBody>
      </p:sp>
      <p:sp>
        <p:nvSpPr>
          <p:cNvPr id="4" name="Slide Number Placeholder 3">
            <a:extLst>
              <a:ext uri="{FF2B5EF4-FFF2-40B4-BE49-F238E27FC236}">
                <a16:creationId xmlns:a16="http://schemas.microsoft.com/office/drawing/2014/main" id="{BE334CE8-77DD-D7ED-E596-A7E9DD515731}"/>
              </a:ext>
            </a:extLst>
          </p:cNvPr>
          <p:cNvSpPr>
            <a:spLocks noGrp="1"/>
          </p:cNvSpPr>
          <p:nvPr>
            <p:ph type="sldNum" sz="quarter" idx="5"/>
          </p:nvPr>
        </p:nvSpPr>
        <p:spPr/>
        <p:txBody>
          <a:bodyPr/>
          <a:lstStyle/>
          <a:p>
            <a:fld id="{B0C32C59-1409-2640-866F-4A1083575A35}" type="slidenum">
              <a:rPr lang="en-US" smtClean="0"/>
              <a:t>17</a:t>
            </a:fld>
            <a:endParaRPr lang="en-US"/>
          </a:p>
        </p:txBody>
      </p:sp>
    </p:spTree>
    <p:extLst>
      <p:ext uri="{BB962C8B-B14F-4D97-AF65-F5344CB8AC3E}">
        <p14:creationId xmlns:p14="http://schemas.microsoft.com/office/powerpoint/2010/main" val="2782626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B4489-7AE7-76A4-0A28-FD91EE76C9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A16A6A-FA19-F373-FF25-91E598C081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DAF8BA-F766-6EE2-9B19-4075B5FE0C82}"/>
              </a:ext>
            </a:extLst>
          </p:cNvPr>
          <p:cNvSpPr>
            <a:spLocks noGrp="1"/>
          </p:cNvSpPr>
          <p:nvPr>
            <p:ph type="body" idx="1"/>
          </p:nvPr>
        </p:nvSpPr>
        <p:spPr/>
        <p:txBody>
          <a:bodyPr/>
          <a:lstStyle/>
          <a:p>
            <a:r>
              <a:rPr lang="en-US" dirty="0"/>
              <a:t>The fundamental predictive circuit—linking sensory input, motor output, and feedback</a:t>
            </a:r>
          </a:p>
          <a:p>
            <a:r>
              <a:rPr lang="en-US" dirty="0"/>
              <a:t>	—was already present in early vertebrates.</a:t>
            </a:r>
          </a:p>
          <a:p>
            <a:r>
              <a:rPr lang="en-US" dirty="0"/>
              <a:t>Reptiles could anticipate sensory consequences of movement and learn habits through reinforcement.</a:t>
            </a:r>
          </a:p>
          <a:p>
            <a:endParaRPr lang="en-US" dirty="0"/>
          </a:p>
          <a:p>
            <a:r>
              <a:rPr lang="en-US" dirty="0"/>
              <a:t>What changed in </a:t>
            </a:r>
            <a:r>
              <a:rPr lang="en-US" b="1" dirty="0"/>
              <a:t>mammals</a:t>
            </a:r>
            <a:r>
              <a:rPr lang="en-US" dirty="0"/>
              <a:t> wasn’t the algorithm, but its </a:t>
            </a:r>
            <a:r>
              <a:rPr lang="en-US" i="1" dirty="0"/>
              <a:t>scale and complexity</a:t>
            </a:r>
            <a:r>
              <a:rPr lang="en-US" dirty="0"/>
              <a:t>.</a:t>
            </a:r>
          </a:p>
          <a:p>
            <a:r>
              <a:rPr lang="en-US" dirty="0"/>
              <a:t>Evolution layered new cortical regions on top of older systems, </a:t>
            </a:r>
          </a:p>
          <a:p>
            <a:r>
              <a:rPr lang="en-US" dirty="0"/>
              <a:t>	expanding the predictive loop into a multi-level hierarchy.</a:t>
            </a:r>
          </a:p>
          <a:p>
            <a:r>
              <a:rPr lang="en-US" dirty="0"/>
              <a:t>The </a:t>
            </a:r>
            <a:r>
              <a:rPr lang="en-US" b="1" dirty="0"/>
              <a:t>hippocampus</a:t>
            </a:r>
            <a:r>
              <a:rPr lang="en-US" dirty="0"/>
              <a:t> added the ability to represent places and episodes;</a:t>
            </a:r>
          </a:p>
          <a:p>
            <a:r>
              <a:rPr lang="en-US" dirty="0"/>
              <a:t>the </a:t>
            </a:r>
            <a:r>
              <a:rPr lang="en-US" b="1" dirty="0"/>
              <a:t>neocortex</a:t>
            </a:r>
            <a:r>
              <a:rPr lang="en-US" dirty="0"/>
              <a:t> allowed abstraction and generalization;</a:t>
            </a:r>
          </a:p>
          <a:p>
            <a:r>
              <a:rPr lang="en-US" dirty="0"/>
              <a:t>and the </a:t>
            </a:r>
            <a:r>
              <a:rPr lang="en-US" b="1" dirty="0"/>
              <a:t>prefrontal cortex</a:t>
            </a:r>
            <a:r>
              <a:rPr lang="en-US" dirty="0"/>
              <a:t> introduced flexible planning and goal control.</a:t>
            </a:r>
          </a:p>
          <a:p>
            <a:endParaRPr lang="en-US" dirty="0"/>
          </a:p>
          <a:p>
            <a:r>
              <a:rPr lang="en-US" dirty="0"/>
              <a:t>In short, mammals took a fast, reactive prediction engine and turned it into a slow, reflective one</a:t>
            </a:r>
          </a:p>
          <a:p>
            <a:r>
              <a:rPr lang="en-US" dirty="0"/>
              <a:t>	—capable of simulating not just movements, but possible futures.</a:t>
            </a:r>
          </a:p>
          <a:p>
            <a:endParaRPr lang="en-US" dirty="0"/>
          </a:p>
          <a:p>
            <a:r>
              <a:rPr lang="en-US" sz="1200" kern="1200" dirty="0">
                <a:solidFill>
                  <a:schemeClr val="tx1"/>
                </a:solidFill>
                <a:effectLst/>
                <a:latin typeface="+mn-lt"/>
                <a:ea typeface="+mn-ea"/>
                <a:cs typeface="+mn-cs"/>
              </a:rPr>
              <a:t>The mammalian brain didn’t start fresh—it stretched and recycled ancient predictive machinery.</a:t>
            </a:r>
          </a:p>
          <a:p>
            <a:r>
              <a:rPr lang="en-US" sz="1200" kern="1200" dirty="0">
                <a:solidFill>
                  <a:schemeClr val="tx1"/>
                </a:solidFill>
                <a:effectLst/>
                <a:latin typeface="+mn-lt"/>
                <a:ea typeface="+mn-ea"/>
                <a:cs typeface="+mn-cs"/>
              </a:rPr>
              <a:t>Evolution’s trick was adding layers of imagination on top of instinct.</a:t>
            </a:r>
          </a:p>
          <a:p>
            <a:endParaRPr lang="en-US" dirty="0"/>
          </a:p>
        </p:txBody>
      </p:sp>
      <p:sp>
        <p:nvSpPr>
          <p:cNvPr id="4" name="Slide Number Placeholder 3">
            <a:extLst>
              <a:ext uri="{FF2B5EF4-FFF2-40B4-BE49-F238E27FC236}">
                <a16:creationId xmlns:a16="http://schemas.microsoft.com/office/drawing/2014/main" id="{C2E29923-9BBB-1524-4537-526B1D0AD4BB}"/>
              </a:ext>
            </a:extLst>
          </p:cNvPr>
          <p:cNvSpPr>
            <a:spLocks noGrp="1"/>
          </p:cNvSpPr>
          <p:nvPr>
            <p:ph type="sldNum" sz="quarter" idx="5"/>
          </p:nvPr>
        </p:nvSpPr>
        <p:spPr/>
        <p:txBody>
          <a:bodyPr/>
          <a:lstStyle/>
          <a:p>
            <a:fld id="{B0C32C59-1409-2640-866F-4A1083575A35}" type="slidenum">
              <a:rPr lang="en-US" smtClean="0"/>
              <a:t>18</a:t>
            </a:fld>
            <a:endParaRPr lang="en-US"/>
          </a:p>
        </p:txBody>
      </p:sp>
    </p:spTree>
    <p:extLst>
      <p:ext uri="{BB962C8B-B14F-4D97-AF65-F5344CB8AC3E}">
        <p14:creationId xmlns:p14="http://schemas.microsoft.com/office/powerpoint/2010/main" val="4168051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A8B52-0197-E561-3B48-C1A3104A3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492E64-58F8-4251-907C-FA295EDEB4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FAAD0-0239-8E85-1D0B-3A5818EBDFA1}"/>
              </a:ext>
            </a:extLst>
          </p:cNvPr>
          <p:cNvSpPr>
            <a:spLocks noGrp="1"/>
          </p:cNvSpPr>
          <p:nvPr>
            <p:ph type="body" idx="1"/>
          </p:nvPr>
        </p:nvSpPr>
        <p:spPr/>
        <p:txBody>
          <a:bodyPr/>
          <a:lstStyle/>
          <a:p>
            <a:r>
              <a:rPr lang="en-US" dirty="0"/>
              <a:t>Mammals aren’t the only lineage that mastered prediction and simulation.</a:t>
            </a:r>
          </a:p>
          <a:p>
            <a:r>
              <a:rPr lang="en-US" b="1" dirty="0"/>
              <a:t>Birds</a:t>
            </a:r>
            <a:r>
              <a:rPr lang="en-US" dirty="0"/>
              <a:t>, especially corvids and parrots, evolved comparable abilities</a:t>
            </a:r>
          </a:p>
          <a:p>
            <a:r>
              <a:rPr lang="en-US" dirty="0"/>
              <a:t>	—planning, tool use, even episodic-like memory—without a six-layer cortex.</a:t>
            </a:r>
          </a:p>
          <a:p>
            <a:endParaRPr lang="en-US" dirty="0"/>
          </a:p>
          <a:p>
            <a:r>
              <a:rPr lang="en-US" dirty="0"/>
              <a:t>Instead, their </a:t>
            </a:r>
            <a:r>
              <a:rPr lang="en-US" b="1" dirty="0"/>
              <a:t>pallium</a:t>
            </a:r>
            <a:r>
              <a:rPr lang="en-US" dirty="0"/>
              <a:t>—a differently organized but homologous structure</a:t>
            </a:r>
          </a:p>
          <a:p>
            <a:r>
              <a:rPr lang="en-US" dirty="0"/>
              <a:t>	—implements similar loops of feedforward and feedback signaling.</a:t>
            </a:r>
          </a:p>
          <a:p>
            <a:r>
              <a:rPr lang="en-US" dirty="0"/>
              <a:t>Neurons in the avian pallium show </a:t>
            </a:r>
            <a:r>
              <a:rPr lang="en-US" b="1" dirty="0"/>
              <a:t>predictive coding</a:t>
            </a:r>
            <a:r>
              <a:rPr lang="en-US" dirty="0"/>
              <a:t>, </a:t>
            </a:r>
            <a:r>
              <a:rPr lang="en-US" b="1" dirty="0"/>
              <a:t>mismatch responses</a:t>
            </a:r>
            <a:r>
              <a:rPr lang="en-US" dirty="0"/>
              <a:t>, </a:t>
            </a:r>
          </a:p>
          <a:p>
            <a:r>
              <a:rPr lang="en-US" dirty="0"/>
              <a:t>	and </a:t>
            </a:r>
            <a:r>
              <a:rPr lang="en-US" b="1" dirty="0"/>
              <a:t>replay-like activity</a:t>
            </a:r>
            <a:r>
              <a:rPr lang="en-US" dirty="0"/>
              <a:t>, just as in mammalian cortex and hippocampus.</a:t>
            </a:r>
          </a:p>
          <a:p>
            <a:endParaRPr lang="en-US" dirty="0"/>
          </a:p>
          <a:p>
            <a:r>
              <a:rPr lang="en-US" dirty="0"/>
              <a:t>This is a case of </a:t>
            </a:r>
            <a:r>
              <a:rPr lang="en-US" b="1" dirty="0"/>
              <a:t>convergent evolution</a:t>
            </a:r>
            <a:r>
              <a:rPr lang="en-US" dirty="0"/>
              <a:t>: </a:t>
            </a:r>
          </a:p>
          <a:p>
            <a:r>
              <a:rPr lang="en-US" dirty="0"/>
              <a:t>	two separate neural architectures discovering the same computational principle.</a:t>
            </a:r>
          </a:p>
          <a:p>
            <a:r>
              <a:rPr lang="en-US" dirty="0"/>
              <a:t>What matters isn’t cortical layering—it’s the circuit logic of </a:t>
            </a:r>
            <a:r>
              <a:rPr lang="en-US" i="1" dirty="0"/>
              <a:t>prediction, comparison, and update.</a:t>
            </a:r>
            <a:endParaRPr lang="en-US" dirty="0"/>
          </a:p>
          <a:p>
            <a:r>
              <a:rPr lang="en-US" dirty="0"/>
              <a:t>Evolution found multiple ways to build a brain that imagines.</a:t>
            </a:r>
          </a:p>
          <a:p>
            <a:endParaRPr lang="en-US" dirty="0"/>
          </a:p>
          <a:p>
            <a:r>
              <a:rPr lang="en-US" sz="1200" kern="1200" dirty="0">
                <a:solidFill>
                  <a:schemeClr val="tx1"/>
                </a:solidFill>
                <a:effectLst/>
                <a:latin typeface="+mn-lt"/>
                <a:ea typeface="+mn-ea"/>
                <a:cs typeface="+mn-cs"/>
              </a:rPr>
              <a:t>Prediction isn’t tied to a particular brain shape—it’s an organizing logic.</a:t>
            </a:r>
          </a:p>
          <a:p>
            <a:r>
              <a:rPr lang="en-US" sz="1200" kern="1200" dirty="0">
                <a:solidFill>
                  <a:schemeClr val="tx1"/>
                </a:solidFill>
                <a:effectLst/>
                <a:latin typeface="+mn-lt"/>
                <a:ea typeface="+mn-ea"/>
                <a:cs typeface="+mn-cs"/>
              </a:rPr>
              <a:t>The same loop that mammals built in six layers, </a:t>
            </a:r>
          </a:p>
          <a:p>
            <a:r>
              <a:rPr lang="en-US" sz="1200" kern="1200" dirty="0">
                <a:solidFill>
                  <a:schemeClr val="tx1"/>
                </a:solidFill>
                <a:effectLst/>
                <a:latin typeface="+mn-lt"/>
                <a:ea typeface="+mn-ea"/>
                <a:cs typeface="+mn-cs"/>
              </a:rPr>
              <a:t>	birds built in clusters—and both can imagine.</a:t>
            </a:r>
          </a:p>
          <a:p>
            <a:endParaRPr lang="en-US" dirty="0"/>
          </a:p>
        </p:txBody>
      </p:sp>
      <p:sp>
        <p:nvSpPr>
          <p:cNvPr id="4" name="Slide Number Placeholder 3">
            <a:extLst>
              <a:ext uri="{FF2B5EF4-FFF2-40B4-BE49-F238E27FC236}">
                <a16:creationId xmlns:a16="http://schemas.microsoft.com/office/drawing/2014/main" id="{035415DD-A961-1D38-A31C-AB9574FBE3C6}"/>
              </a:ext>
            </a:extLst>
          </p:cNvPr>
          <p:cNvSpPr>
            <a:spLocks noGrp="1"/>
          </p:cNvSpPr>
          <p:nvPr>
            <p:ph type="sldNum" sz="quarter" idx="5"/>
          </p:nvPr>
        </p:nvSpPr>
        <p:spPr/>
        <p:txBody>
          <a:bodyPr/>
          <a:lstStyle/>
          <a:p>
            <a:fld id="{B0C32C59-1409-2640-866F-4A1083575A35}" type="slidenum">
              <a:rPr lang="en-US" smtClean="0"/>
              <a:t>19</a:t>
            </a:fld>
            <a:endParaRPr lang="en-US"/>
          </a:p>
        </p:txBody>
      </p:sp>
    </p:spTree>
    <p:extLst>
      <p:ext uri="{BB962C8B-B14F-4D97-AF65-F5344CB8AC3E}">
        <p14:creationId xmlns:p14="http://schemas.microsoft.com/office/powerpoint/2010/main" val="4078652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2</a:t>
            </a:fld>
            <a:endParaRPr lang="en-US"/>
          </a:p>
        </p:txBody>
      </p:sp>
    </p:spTree>
    <p:extLst>
      <p:ext uri="{BB962C8B-B14F-4D97-AF65-F5344CB8AC3E}">
        <p14:creationId xmlns:p14="http://schemas.microsoft.com/office/powerpoint/2010/main" val="2456914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2257A-4F7D-B3EB-71B8-86A69C517F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3378AE-F3DD-1E14-4FC4-EB67C3C7AC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BA6F6F-B7EF-F38D-C194-A3AF7FF2A962}"/>
              </a:ext>
            </a:extLst>
          </p:cNvPr>
          <p:cNvSpPr>
            <a:spLocks noGrp="1"/>
          </p:cNvSpPr>
          <p:nvPr>
            <p:ph type="body" idx="1"/>
          </p:nvPr>
        </p:nvSpPr>
        <p:spPr/>
        <p:txBody>
          <a:bodyPr/>
          <a:lstStyle/>
          <a:p>
            <a:r>
              <a:rPr lang="en-US" dirty="0"/>
              <a:t>During </a:t>
            </a:r>
            <a:r>
              <a:rPr lang="en-US" b="1" dirty="0"/>
              <a:t>REM sleep</a:t>
            </a:r>
            <a:r>
              <a:rPr lang="en-US" dirty="0"/>
              <a:t>, the brain enters a state of intense internal activity.</a:t>
            </a:r>
          </a:p>
          <a:p>
            <a:r>
              <a:rPr lang="en-US" dirty="0"/>
              <a:t>Sensory input is mostly shut off, yet cortical and hippocampal circuits remain highly active—replaying and recombining memories.</a:t>
            </a:r>
          </a:p>
          <a:p>
            <a:endParaRPr lang="en-US" dirty="0"/>
          </a:p>
          <a:p>
            <a:r>
              <a:rPr lang="en-US" dirty="0"/>
              <a:t>This replay isn’t random.</a:t>
            </a:r>
          </a:p>
          <a:p>
            <a:r>
              <a:rPr lang="en-US" dirty="0"/>
              <a:t>It helps the brain </a:t>
            </a:r>
            <a:r>
              <a:rPr lang="en-US" b="1" dirty="0"/>
              <a:t>recalibrate its predictive model</a:t>
            </a:r>
            <a:r>
              <a:rPr lang="en-US" dirty="0"/>
              <a:t>:</a:t>
            </a:r>
          </a:p>
          <a:p>
            <a:r>
              <a:rPr lang="en-US" dirty="0"/>
              <a:t>testing connections, strengthening useful ones, and pruning those that no longer fit.</a:t>
            </a:r>
          </a:p>
          <a:p>
            <a:r>
              <a:rPr lang="en-US" dirty="0"/>
              <a:t>Dreams are the phenomenological side of this process—what it feels like when the brain runs its generative network with no external constraints.</a:t>
            </a:r>
          </a:p>
          <a:p>
            <a:endParaRPr lang="en-US" dirty="0"/>
          </a:p>
          <a:p>
            <a:r>
              <a:rPr lang="en-US" dirty="0"/>
              <a:t>The same structures involved in perception and imagination—hippocampus, cortex, and limbic circuits—activate during dreams.</a:t>
            </a:r>
          </a:p>
          <a:p>
            <a:r>
              <a:rPr lang="en-US" dirty="0"/>
              <a:t>Evolution may have preserved REM sleep as a kind of </a:t>
            </a:r>
            <a:r>
              <a:rPr lang="en-US" b="1" dirty="0"/>
              <a:t>predictive maintenance cycle</a:t>
            </a:r>
            <a:r>
              <a:rPr lang="en-US" dirty="0"/>
              <a:t>, letting the model stay stable, flexible, and ready for novelty.</a:t>
            </a:r>
          </a:p>
          <a:p>
            <a:endParaRPr lang="en-US" dirty="0"/>
          </a:p>
          <a:p>
            <a:r>
              <a:rPr lang="en-US" sz="1200" kern="1200" dirty="0">
                <a:solidFill>
                  <a:schemeClr val="tx1"/>
                </a:solidFill>
                <a:effectLst/>
                <a:latin typeface="+mn-lt"/>
                <a:ea typeface="+mn-ea"/>
                <a:cs typeface="+mn-cs"/>
              </a:rPr>
              <a:t>Dreaming keeps the model in tune.</a:t>
            </a:r>
          </a:p>
        </p:txBody>
      </p:sp>
      <p:sp>
        <p:nvSpPr>
          <p:cNvPr id="4" name="Slide Number Placeholder 3">
            <a:extLst>
              <a:ext uri="{FF2B5EF4-FFF2-40B4-BE49-F238E27FC236}">
                <a16:creationId xmlns:a16="http://schemas.microsoft.com/office/drawing/2014/main" id="{80A79379-6484-A9F3-B39F-1DD94D92CBC5}"/>
              </a:ext>
            </a:extLst>
          </p:cNvPr>
          <p:cNvSpPr>
            <a:spLocks noGrp="1"/>
          </p:cNvSpPr>
          <p:nvPr>
            <p:ph type="sldNum" sz="quarter" idx="5"/>
          </p:nvPr>
        </p:nvSpPr>
        <p:spPr/>
        <p:txBody>
          <a:bodyPr/>
          <a:lstStyle/>
          <a:p>
            <a:fld id="{B0C32C59-1409-2640-866F-4A1083575A35}" type="slidenum">
              <a:rPr lang="en-US" smtClean="0"/>
              <a:t>20</a:t>
            </a:fld>
            <a:endParaRPr lang="en-US"/>
          </a:p>
        </p:txBody>
      </p:sp>
    </p:spTree>
    <p:extLst>
      <p:ext uri="{BB962C8B-B14F-4D97-AF65-F5344CB8AC3E}">
        <p14:creationId xmlns:p14="http://schemas.microsoft.com/office/powerpoint/2010/main" val="2982609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A333E-F6EE-C0C3-5674-1DA940F986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7442FE-6432-AB9E-9CFD-7FF08D7D70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94DA76-2F29-7A76-218E-427D11AEE5CA}"/>
              </a:ext>
            </a:extLst>
          </p:cNvPr>
          <p:cNvSpPr>
            <a:spLocks noGrp="1"/>
          </p:cNvSpPr>
          <p:nvPr>
            <p:ph type="body" idx="1"/>
          </p:nvPr>
        </p:nvSpPr>
        <p:spPr/>
        <p:txBody>
          <a:bodyPr/>
          <a:lstStyle/>
          <a:p>
            <a:r>
              <a:rPr lang="en-US" dirty="0"/>
              <a:t>Perception works only when prediction and input stay in balance.</a:t>
            </a:r>
          </a:p>
          <a:p>
            <a:r>
              <a:rPr lang="en-US" dirty="0"/>
              <a:t>When predictions dominate, the brain imposes its own expectations on reality—producing </a:t>
            </a:r>
            <a:r>
              <a:rPr lang="en-US" b="1" dirty="0"/>
              <a:t>hallucinations</a:t>
            </a:r>
            <a:r>
              <a:rPr lang="en-US" dirty="0"/>
              <a:t> or </a:t>
            </a:r>
            <a:r>
              <a:rPr lang="en-US" b="1" dirty="0"/>
              <a:t>delusions</a:t>
            </a:r>
            <a:r>
              <a:rPr lang="en-US" dirty="0"/>
              <a:t>.</a:t>
            </a:r>
          </a:p>
          <a:p>
            <a:r>
              <a:rPr lang="en-US" dirty="0"/>
              <a:t>When input dominates, as in </a:t>
            </a:r>
            <a:r>
              <a:rPr lang="en-US" b="1" dirty="0"/>
              <a:t>sensory overload</a:t>
            </a:r>
            <a:r>
              <a:rPr lang="en-US" dirty="0"/>
              <a:t> or certain psychiatric states, the world becomes fragmented and overwhelming.</a:t>
            </a:r>
          </a:p>
          <a:p>
            <a:endParaRPr lang="en-US" dirty="0"/>
          </a:p>
          <a:p>
            <a:r>
              <a:rPr lang="en-US" dirty="0"/>
              <a:t>In psychosis, the brain’s higher-level models often fail to update properly, causing mismatches to be interpreted as meaningful signals rather than noise.</a:t>
            </a:r>
          </a:p>
          <a:p>
            <a:r>
              <a:rPr lang="en-US" dirty="0"/>
              <a:t>In extreme sensory deprivation, the opposite happens: with no data to constrain it, the brain’s generative model free-runs, creating vivid imagery and voices.</a:t>
            </a:r>
          </a:p>
          <a:p>
            <a:endParaRPr lang="en-US" dirty="0"/>
          </a:p>
          <a:p>
            <a:r>
              <a:rPr lang="en-US" dirty="0"/>
              <a:t>These breakdowns reveal what perception really is: a controlled hallucination stabilized by evidence.</a:t>
            </a:r>
          </a:p>
          <a:p>
            <a:r>
              <a:rPr lang="en-US" dirty="0"/>
              <a:t>When that control weakens—whether through loss of input or faulty prediction—the brain’s model drifts away from reality.</a:t>
            </a:r>
          </a:p>
          <a:p>
            <a:endParaRPr lang="en-US" dirty="0"/>
          </a:p>
          <a:p>
            <a:r>
              <a:rPr lang="en-US" sz="1200" kern="1200" dirty="0">
                <a:solidFill>
                  <a:schemeClr val="tx1"/>
                </a:solidFill>
                <a:effectLst/>
                <a:latin typeface="+mn-lt"/>
                <a:ea typeface="+mn-ea"/>
                <a:cs typeface="+mn-cs"/>
              </a:rPr>
              <a:t>The same loop that gives us perception can, when mis-tuned, create hallucination.</a:t>
            </a:r>
          </a:p>
          <a:p>
            <a:r>
              <a:rPr lang="en-US" sz="1200" kern="1200" dirty="0">
                <a:solidFill>
                  <a:schemeClr val="tx1"/>
                </a:solidFill>
                <a:effectLst/>
                <a:latin typeface="+mn-lt"/>
                <a:ea typeface="+mn-ea"/>
                <a:cs typeface="+mn-cs"/>
              </a:rPr>
              <a:t>These failures don’t show a different system—they show the predictive system pushed out of equilibrium.</a:t>
            </a:r>
          </a:p>
          <a:p>
            <a:endParaRPr lang="en-US" dirty="0"/>
          </a:p>
        </p:txBody>
      </p:sp>
      <p:sp>
        <p:nvSpPr>
          <p:cNvPr id="4" name="Slide Number Placeholder 3">
            <a:extLst>
              <a:ext uri="{FF2B5EF4-FFF2-40B4-BE49-F238E27FC236}">
                <a16:creationId xmlns:a16="http://schemas.microsoft.com/office/drawing/2014/main" id="{35EB7381-1373-3036-0931-7A087F5F4B24}"/>
              </a:ext>
            </a:extLst>
          </p:cNvPr>
          <p:cNvSpPr>
            <a:spLocks noGrp="1"/>
          </p:cNvSpPr>
          <p:nvPr>
            <p:ph type="sldNum" sz="quarter" idx="5"/>
          </p:nvPr>
        </p:nvSpPr>
        <p:spPr/>
        <p:txBody>
          <a:bodyPr/>
          <a:lstStyle/>
          <a:p>
            <a:fld id="{B0C32C59-1409-2640-866F-4A1083575A35}" type="slidenum">
              <a:rPr lang="en-US" smtClean="0"/>
              <a:t>21</a:t>
            </a:fld>
            <a:endParaRPr lang="en-US"/>
          </a:p>
        </p:txBody>
      </p:sp>
    </p:spTree>
    <p:extLst>
      <p:ext uri="{BB962C8B-B14F-4D97-AF65-F5344CB8AC3E}">
        <p14:creationId xmlns:p14="http://schemas.microsoft.com/office/powerpoint/2010/main" val="721448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5F789-110B-FA55-E0EA-B5AFC325A0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2A07B6-6ADB-895D-4124-C23449D5FB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9E7B97-788F-C553-6A84-9D04724B34ED}"/>
              </a:ext>
            </a:extLst>
          </p:cNvPr>
          <p:cNvSpPr>
            <a:spLocks noGrp="1"/>
          </p:cNvSpPr>
          <p:nvPr>
            <p:ph type="body" idx="1"/>
          </p:nvPr>
        </p:nvSpPr>
        <p:spPr/>
        <p:txBody>
          <a:bodyPr/>
          <a:lstStyle/>
          <a:p>
            <a:r>
              <a:rPr lang="en-US" dirty="0"/>
              <a:t>Prediction evolved partly because it’s </a:t>
            </a:r>
            <a:r>
              <a:rPr lang="en-US" b="1" dirty="0"/>
              <a:t>efficient</a:t>
            </a:r>
            <a:r>
              <a:rPr lang="en-US" dirty="0"/>
              <a:t>.</a:t>
            </a:r>
          </a:p>
          <a:p>
            <a:r>
              <a:rPr lang="en-US" dirty="0"/>
              <a:t>It’s cheaper to anticipate than to react.</a:t>
            </a:r>
          </a:p>
          <a:p>
            <a:r>
              <a:rPr lang="en-US" dirty="0"/>
              <a:t>By predicting incoming input, the brain can filter out redundancy and focus on what’s unexpected—saving energy and time.</a:t>
            </a:r>
          </a:p>
          <a:p>
            <a:endParaRPr lang="en-US" dirty="0"/>
          </a:p>
          <a:p>
            <a:r>
              <a:rPr lang="en-US" dirty="0"/>
              <a:t>But building and maintaining a high-fidelity predictive model is itself </a:t>
            </a:r>
            <a:r>
              <a:rPr lang="en-US" b="1" dirty="0"/>
              <a:t>costly</a:t>
            </a:r>
            <a:r>
              <a:rPr lang="en-US" dirty="0"/>
              <a:t>.</a:t>
            </a:r>
          </a:p>
          <a:p>
            <a:r>
              <a:rPr lang="en-US" dirty="0"/>
              <a:t>The brain consumes about 20% of the body’s energy, even at rest.</a:t>
            </a:r>
          </a:p>
          <a:p>
            <a:r>
              <a:rPr lang="en-US" dirty="0"/>
              <a:t>Much of that energy supports the constant neural chatter of updating, testing, and synchronizing predictions.</a:t>
            </a:r>
          </a:p>
          <a:p>
            <a:endParaRPr lang="en-US" dirty="0"/>
          </a:p>
          <a:p>
            <a:r>
              <a:rPr lang="en-US" dirty="0"/>
              <a:t>Evolution optimized not for minimal activity, but for minimal </a:t>
            </a:r>
            <a:r>
              <a:rPr lang="en-US" i="1" dirty="0"/>
              <a:t>surprise</a:t>
            </a:r>
            <a:r>
              <a:rPr lang="en-US" dirty="0"/>
              <a:t>.</a:t>
            </a:r>
          </a:p>
          <a:p>
            <a:r>
              <a:rPr lang="en-US" dirty="0"/>
              <a:t>Brains invest energy up front so that behavior can be fast and adaptive later.</a:t>
            </a:r>
          </a:p>
          <a:p>
            <a:r>
              <a:rPr lang="en-US" dirty="0"/>
              <a:t>It’s a biological tradeoff: spend power to save time.</a:t>
            </a:r>
          </a:p>
          <a:p>
            <a:endParaRPr lang="en-US" dirty="0"/>
          </a:p>
          <a:p>
            <a:r>
              <a:rPr lang="en-US" sz="1200" kern="1200" dirty="0">
                <a:solidFill>
                  <a:schemeClr val="tx1"/>
                </a:solidFill>
                <a:effectLst/>
                <a:latin typeface="+mn-lt"/>
                <a:ea typeface="+mn-ea"/>
                <a:cs typeface="+mn-cs"/>
              </a:rPr>
              <a:t>Prediction looks efficient only from the outside.</a:t>
            </a:r>
          </a:p>
          <a:p>
            <a:r>
              <a:rPr lang="en-US" sz="1200" kern="1200" dirty="0">
                <a:solidFill>
                  <a:schemeClr val="tx1"/>
                </a:solidFill>
                <a:effectLst/>
                <a:latin typeface="+mn-lt"/>
                <a:ea typeface="+mn-ea"/>
                <a:cs typeface="+mn-cs"/>
              </a:rPr>
              <a:t>Inside, it’s an energy-intensive strategy—an evolutionary bet that thinking ahead costs less than being surprised.</a:t>
            </a:r>
          </a:p>
          <a:p>
            <a:endParaRPr lang="en-US" dirty="0"/>
          </a:p>
        </p:txBody>
      </p:sp>
      <p:sp>
        <p:nvSpPr>
          <p:cNvPr id="4" name="Slide Number Placeholder 3">
            <a:extLst>
              <a:ext uri="{FF2B5EF4-FFF2-40B4-BE49-F238E27FC236}">
                <a16:creationId xmlns:a16="http://schemas.microsoft.com/office/drawing/2014/main" id="{7FF672CD-055E-0E9F-187A-D8CC988D853E}"/>
              </a:ext>
            </a:extLst>
          </p:cNvPr>
          <p:cNvSpPr>
            <a:spLocks noGrp="1"/>
          </p:cNvSpPr>
          <p:nvPr>
            <p:ph type="sldNum" sz="quarter" idx="5"/>
          </p:nvPr>
        </p:nvSpPr>
        <p:spPr/>
        <p:txBody>
          <a:bodyPr/>
          <a:lstStyle/>
          <a:p>
            <a:fld id="{B0C32C59-1409-2640-866F-4A1083575A35}" type="slidenum">
              <a:rPr lang="en-US" smtClean="0"/>
              <a:t>22</a:t>
            </a:fld>
            <a:endParaRPr lang="en-US"/>
          </a:p>
        </p:txBody>
      </p:sp>
    </p:spTree>
    <p:extLst>
      <p:ext uri="{BB962C8B-B14F-4D97-AF65-F5344CB8AC3E}">
        <p14:creationId xmlns:p14="http://schemas.microsoft.com/office/powerpoint/2010/main" val="2370518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96746-ADCA-1845-41D6-714B9E97CD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99C70-38E1-ACBF-0C9D-76B904493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B8E988-0428-55B4-24CF-0E4404365C87}"/>
              </a:ext>
            </a:extLst>
          </p:cNvPr>
          <p:cNvSpPr>
            <a:spLocks noGrp="1"/>
          </p:cNvSpPr>
          <p:nvPr>
            <p:ph type="body" idx="1"/>
          </p:nvPr>
        </p:nvSpPr>
        <p:spPr/>
        <p:txBody>
          <a:bodyPr/>
          <a:lstStyle/>
          <a:p>
            <a:r>
              <a:rPr lang="en-US" dirty="0"/>
              <a:t>Across this lecture, we’ve seen how prediction isn’t just a strategy—it’s the organizing principle of the brain.</a:t>
            </a:r>
          </a:p>
          <a:p>
            <a:r>
              <a:rPr lang="en-US" dirty="0"/>
              <a:t>The cortex, hippocampus, and basal ganglia form a continuous loop that predicts, imagines, and evaluates—turning raw sensation into thought and action.</a:t>
            </a:r>
          </a:p>
          <a:p>
            <a:br>
              <a:rPr lang="en-US" dirty="0"/>
            </a:br>
            <a:endParaRPr lang="en-US" dirty="0"/>
          </a:p>
          <a:p>
            <a:r>
              <a:rPr lang="en-US" dirty="0"/>
              <a:t>The </a:t>
            </a:r>
            <a:r>
              <a:rPr lang="en-US" b="1" dirty="0"/>
              <a:t>cortex</a:t>
            </a:r>
            <a:r>
              <a:rPr lang="en-US" dirty="0"/>
              <a:t> models the sensory world.</a:t>
            </a:r>
          </a:p>
          <a:p>
            <a:r>
              <a:rPr lang="en-US" dirty="0"/>
              <a:t>The </a:t>
            </a:r>
            <a:r>
              <a:rPr lang="en-US" b="1" dirty="0"/>
              <a:t>hippocampus</a:t>
            </a:r>
            <a:r>
              <a:rPr lang="en-US" dirty="0"/>
              <a:t> simulates possible situations.</a:t>
            </a:r>
          </a:p>
          <a:p>
            <a:r>
              <a:rPr lang="en-US" dirty="0"/>
              <a:t>The </a:t>
            </a:r>
            <a:r>
              <a:rPr lang="en-US" b="1" dirty="0"/>
              <a:t>basal ganglia</a:t>
            </a:r>
            <a:r>
              <a:rPr lang="en-US" dirty="0"/>
              <a:t> use reward signals to choose among them.</a:t>
            </a:r>
          </a:p>
          <a:p>
            <a:r>
              <a:rPr lang="en-US" dirty="0"/>
              <a:t>Together, they create a brain that can run internal models of the world before acting in it.</a:t>
            </a:r>
            <a:br>
              <a:rPr lang="en-US" dirty="0"/>
            </a:br>
            <a:endParaRPr lang="en-US" dirty="0"/>
          </a:p>
          <a:p>
            <a:r>
              <a:rPr lang="en-US" dirty="0"/>
              <a:t>But once this predictive machinery evolved, it found a new and powerful use:</a:t>
            </a:r>
          </a:p>
          <a:p>
            <a:r>
              <a:rPr lang="en-US" dirty="0"/>
              <a:t>modeling </a:t>
            </a:r>
            <a:r>
              <a:rPr lang="en-US" i="1" dirty="0"/>
              <a:t>other beings.</a:t>
            </a:r>
            <a:endParaRPr lang="en-US" dirty="0"/>
          </a:p>
          <a:p>
            <a:r>
              <a:rPr lang="en-US" dirty="0"/>
              <a:t>The same circuits that let mammals imagine their own future actions could now simulate the goals, beliefs, and emotions of others—forming the basis of </a:t>
            </a:r>
            <a:r>
              <a:rPr lang="en-US" b="1" dirty="0"/>
              <a:t>social cognition.</a:t>
            </a:r>
            <a:endParaRPr lang="en-US" dirty="0"/>
          </a:p>
          <a:p>
            <a:endParaRPr lang="en-US" dirty="0"/>
          </a:p>
          <a:p>
            <a:r>
              <a:rPr lang="en-US" dirty="0"/>
              <a:t>Next week, we’ll follow that transition—from solitary simulation to social imagination—examining how primates evolved the ability to predict not just the world, but each other.</a:t>
            </a:r>
          </a:p>
          <a:p>
            <a:endParaRPr lang="en-US" dirty="0"/>
          </a:p>
          <a:p>
            <a:r>
              <a:rPr lang="en-US" sz="1200" kern="1200" dirty="0">
                <a:solidFill>
                  <a:schemeClr val="tx1"/>
                </a:solidFill>
                <a:effectLst/>
                <a:latin typeface="+mn-lt"/>
                <a:ea typeface="+mn-ea"/>
                <a:cs typeface="+mn-cs"/>
              </a:rPr>
              <a:t>The predictive brain began as a tool for survival—modeling the physical world.</a:t>
            </a:r>
          </a:p>
          <a:p>
            <a:r>
              <a:rPr lang="en-US" sz="1200" kern="1200" dirty="0">
                <a:solidFill>
                  <a:schemeClr val="tx1"/>
                </a:solidFill>
                <a:effectLst/>
                <a:latin typeface="+mn-lt"/>
                <a:ea typeface="+mn-ea"/>
                <a:cs typeface="+mn-cs"/>
              </a:rPr>
              <a:t>In primates, it became something new: a window into the social world.</a:t>
            </a:r>
          </a:p>
          <a:p>
            <a:r>
              <a:rPr lang="en-US" sz="1200" kern="1200" dirty="0">
                <a:solidFill>
                  <a:schemeClr val="tx1"/>
                </a:solidFill>
                <a:effectLst/>
                <a:latin typeface="+mn-lt"/>
                <a:ea typeface="+mn-ea"/>
                <a:cs typeface="+mn-cs"/>
              </a:rPr>
              <a:t>Next week, we’ll explore how that transformation gave rise to empathy, cooperation, and the roots of mindreading.</a:t>
            </a:r>
          </a:p>
          <a:p>
            <a:r>
              <a:rPr lang="en-US" dirty="0"/>
              <a:t>pm.</a:t>
            </a:r>
          </a:p>
        </p:txBody>
      </p:sp>
      <p:sp>
        <p:nvSpPr>
          <p:cNvPr id="4" name="Slide Number Placeholder 3">
            <a:extLst>
              <a:ext uri="{FF2B5EF4-FFF2-40B4-BE49-F238E27FC236}">
                <a16:creationId xmlns:a16="http://schemas.microsoft.com/office/drawing/2014/main" id="{C391E515-6AF1-749D-2021-9B746953F4F3}"/>
              </a:ext>
            </a:extLst>
          </p:cNvPr>
          <p:cNvSpPr>
            <a:spLocks noGrp="1"/>
          </p:cNvSpPr>
          <p:nvPr>
            <p:ph type="sldNum" sz="quarter" idx="5"/>
          </p:nvPr>
        </p:nvSpPr>
        <p:spPr/>
        <p:txBody>
          <a:bodyPr/>
          <a:lstStyle/>
          <a:p>
            <a:fld id="{B0C32C59-1409-2640-866F-4A1083575A35}" type="slidenum">
              <a:rPr lang="en-US" smtClean="0"/>
              <a:t>23</a:t>
            </a:fld>
            <a:endParaRPr lang="en-US"/>
          </a:p>
        </p:txBody>
      </p:sp>
    </p:spTree>
    <p:extLst>
      <p:ext uri="{BB962C8B-B14F-4D97-AF65-F5344CB8AC3E}">
        <p14:creationId xmlns:p14="http://schemas.microsoft.com/office/powerpoint/2010/main" val="4046719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Lecture 2, we saw how intelligence can be understood algorithmically—as a hierarchy of modeling power:</a:t>
            </a:r>
          </a:p>
          <a:p>
            <a:r>
              <a:rPr lang="en-US" dirty="0"/>
              <a:t>prediction, generation, and causation.</a:t>
            </a:r>
          </a:p>
          <a:p>
            <a:r>
              <a:rPr lang="en-US" dirty="0"/>
              <a:t>Today, we move to Marr’s third level: </a:t>
            </a:r>
            <a:r>
              <a:rPr lang="en-US" b="1" dirty="0"/>
              <a:t>implementation</a:t>
            </a:r>
            <a:r>
              <a:rPr lang="en-US" dirty="0"/>
              <a:t>—how those computations are physically realized in neural circuits.</a:t>
            </a:r>
          </a:p>
          <a:p>
            <a:endParaRPr lang="en-US" dirty="0"/>
          </a:p>
          <a:p>
            <a:r>
              <a:rPr lang="en-US" dirty="0"/>
              <a:t>Every algorithm must live somewhere, and in biology, that “somewhere” is the brain’s tissue.</a:t>
            </a:r>
          </a:p>
          <a:p>
            <a:r>
              <a:rPr lang="en-US" dirty="0"/>
              <a:t>Neurons, synapses, and networks form layered systems that make prediction possible in real time.</a:t>
            </a:r>
          </a:p>
          <a:p>
            <a:r>
              <a:rPr lang="en-US" dirty="0"/>
              <a:t>From the cortex to the hippocampus to the basal ganglia, we’ll trace how these structures embody the same loops we’ve already studied:</a:t>
            </a:r>
          </a:p>
          <a:p>
            <a:r>
              <a:rPr lang="en-US" i="1" dirty="0"/>
              <a:t>predict → compare → correct → update.</a:t>
            </a:r>
            <a:endParaRPr lang="en-US" dirty="0"/>
          </a:p>
          <a:p>
            <a:endParaRPr lang="en-US" dirty="0"/>
          </a:p>
          <a:p>
            <a:r>
              <a:rPr lang="en-US" dirty="0"/>
              <a:t>We’ll also see that evolution didn’t invent these systems from scratch—it reused and extended older architectures.</a:t>
            </a:r>
          </a:p>
          <a:p>
            <a:r>
              <a:rPr lang="en-US" dirty="0"/>
              <a:t>The mammalian brain is not a new machine; it’s an elaboration of an ancient predictive engine.</a:t>
            </a:r>
          </a:p>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3</a:t>
            </a:fld>
            <a:endParaRPr lang="en-US"/>
          </a:p>
        </p:txBody>
      </p:sp>
    </p:spTree>
    <p:extLst>
      <p:ext uri="{BB962C8B-B14F-4D97-AF65-F5344CB8AC3E}">
        <p14:creationId xmlns:p14="http://schemas.microsoft.com/office/powerpoint/2010/main" val="982693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E3985-0DAE-980A-5B67-1ED3275386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FCDD7B-38F0-739B-EDA4-61D51C9CCF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904A05-0F2E-2A6C-5EE0-0ED571ECFC34}"/>
              </a:ext>
            </a:extLst>
          </p:cNvPr>
          <p:cNvSpPr>
            <a:spLocks noGrp="1"/>
          </p:cNvSpPr>
          <p:nvPr>
            <p:ph type="body" idx="1"/>
          </p:nvPr>
        </p:nvSpPr>
        <p:spPr/>
        <p:txBody>
          <a:bodyPr/>
          <a:lstStyle/>
          <a:p>
            <a:r>
              <a:rPr lang="en-US" dirty="0"/>
              <a:t>The brain isn’t a single predictor—it’s a </a:t>
            </a:r>
            <a:r>
              <a:rPr lang="en-US" b="1" dirty="0"/>
              <a:t>hierarchy</a:t>
            </a:r>
            <a:r>
              <a:rPr lang="en-US" dirty="0"/>
              <a:t> of them.</a:t>
            </a:r>
          </a:p>
          <a:p>
            <a:r>
              <a:rPr lang="en-US" dirty="0"/>
              <a:t>Each level of processing, from the sensory periphery to the prefrontal cortex, is both a </a:t>
            </a:r>
            <a:r>
              <a:rPr lang="en-US" i="1" dirty="0"/>
              <a:t>student</a:t>
            </a:r>
            <a:r>
              <a:rPr lang="en-US" dirty="0"/>
              <a:t> and a </a:t>
            </a:r>
            <a:r>
              <a:rPr lang="en-US" i="1" dirty="0"/>
              <a:t>teacher</a:t>
            </a:r>
            <a:r>
              <a:rPr lang="en-US" dirty="0"/>
              <a:t>:</a:t>
            </a:r>
          </a:p>
          <a:p>
            <a:r>
              <a:rPr lang="en-US" dirty="0"/>
              <a:t>it learns predictions from the layer above and sends its own predictions downward.</a:t>
            </a:r>
          </a:p>
          <a:p>
            <a:endParaRPr lang="en-US" dirty="0"/>
          </a:p>
          <a:p>
            <a:r>
              <a:rPr lang="en-US" dirty="0"/>
              <a:t>Higher regions generate expectations about what lower areas should perceive.</a:t>
            </a:r>
          </a:p>
          <a:p>
            <a:r>
              <a:rPr lang="en-US" dirty="0"/>
              <a:t>Lower areas compare those predictions with incoming sensory data and send back </a:t>
            </a:r>
            <a:r>
              <a:rPr lang="en-US" i="1" dirty="0"/>
              <a:t>prediction errors</a:t>
            </a:r>
            <a:r>
              <a:rPr lang="en-US" dirty="0"/>
              <a:t> when things don’t match.</a:t>
            </a:r>
          </a:p>
          <a:p>
            <a:r>
              <a:rPr lang="en-US" dirty="0"/>
              <a:t>That back-and-forth exchange continues up and down the system until prediction and evidence align.</a:t>
            </a:r>
            <a:br>
              <a:rPr lang="en-US" dirty="0"/>
            </a:br>
            <a:endParaRPr lang="en-US" dirty="0"/>
          </a:p>
          <a:p>
            <a:r>
              <a:rPr lang="en-US" dirty="0"/>
              <a:t>In this view, perception is the moment when top-down expectations perfectly fit bottom-up input—when the model and the world agree.</a:t>
            </a:r>
          </a:p>
          <a:p>
            <a:r>
              <a:rPr lang="en-US" dirty="0"/>
              <a:t>It’s not data traveling upward—it’s hypotheses traveling downward, corrected by surprise.</a:t>
            </a:r>
          </a:p>
        </p:txBody>
      </p:sp>
      <p:sp>
        <p:nvSpPr>
          <p:cNvPr id="4" name="Slide Number Placeholder 3">
            <a:extLst>
              <a:ext uri="{FF2B5EF4-FFF2-40B4-BE49-F238E27FC236}">
                <a16:creationId xmlns:a16="http://schemas.microsoft.com/office/drawing/2014/main" id="{B6FD8005-0EA7-577F-CA22-FD8E61202D1B}"/>
              </a:ext>
            </a:extLst>
          </p:cNvPr>
          <p:cNvSpPr>
            <a:spLocks noGrp="1"/>
          </p:cNvSpPr>
          <p:nvPr>
            <p:ph type="sldNum" sz="quarter" idx="5"/>
          </p:nvPr>
        </p:nvSpPr>
        <p:spPr/>
        <p:txBody>
          <a:bodyPr/>
          <a:lstStyle/>
          <a:p>
            <a:fld id="{B0C32C59-1409-2640-866F-4A1083575A35}" type="slidenum">
              <a:rPr lang="en-US" smtClean="0"/>
              <a:t>4</a:t>
            </a:fld>
            <a:endParaRPr lang="en-US"/>
          </a:p>
        </p:txBody>
      </p:sp>
    </p:spTree>
    <p:extLst>
      <p:ext uri="{BB962C8B-B14F-4D97-AF65-F5344CB8AC3E}">
        <p14:creationId xmlns:p14="http://schemas.microsoft.com/office/powerpoint/2010/main" val="446504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56C09-E143-A99C-D02C-E72A3E60D0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E61979-3993-F3C7-0BA9-0E169E08B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D9D347-22C0-7A6A-2CC6-5DDACE70FA01}"/>
              </a:ext>
            </a:extLst>
          </p:cNvPr>
          <p:cNvSpPr>
            <a:spLocks noGrp="1"/>
          </p:cNvSpPr>
          <p:nvPr>
            <p:ph type="body" idx="1"/>
          </p:nvPr>
        </p:nvSpPr>
        <p:spPr/>
        <p:txBody>
          <a:bodyPr/>
          <a:lstStyle/>
          <a:p>
            <a:r>
              <a:rPr lang="en-US" dirty="0"/>
              <a:t>The cortex—especially the neocortex—is the physical substrate of prediction.</a:t>
            </a:r>
          </a:p>
          <a:p>
            <a:r>
              <a:rPr lang="en-US" dirty="0"/>
              <a:t>Across nearly all sensory and associative regions, its structure is remarkably uniform: a </a:t>
            </a:r>
            <a:r>
              <a:rPr lang="en-US" b="1" dirty="0"/>
              <a:t>six-layer sheet</a:t>
            </a:r>
            <a:r>
              <a:rPr lang="en-US" dirty="0"/>
              <a:t> of neurons, repeated millions of times across the brain’s surface.</a:t>
            </a:r>
          </a:p>
          <a:p>
            <a:endParaRPr lang="en-US" dirty="0"/>
          </a:p>
          <a:p>
            <a:r>
              <a:rPr lang="en-US" dirty="0"/>
              <a:t>This architecture supports two opposing flows of information.</a:t>
            </a:r>
          </a:p>
          <a:p>
            <a:r>
              <a:rPr lang="en-US" b="1" dirty="0"/>
              <a:t>Feedforward pathways</a:t>
            </a:r>
            <a:r>
              <a:rPr lang="en-US" dirty="0"/>
              <a:t>—from lower to higher layers—carry sensory evidence upward.</a:t>
            </a:r>
          </a:p>
          <a:p>
            <a:r>
              <a:rPr lang="en-US" b="1" dirty="0"/>
              <a:t>Feedback pathways</a:t>
            </a:r>
            <a:r>
              <a:rPr lang="en-US" dirty="0"/>
              <a:t>—from higher to lower layers—carry predictions downward.</a:t>
            </a:r>
          </a:p>
          <a:p>
            <a:endParaRPr lang="en-US" dirty="0"/>
          </a:p>
          <a:p>
            <a:r>
              <a:rPr lang="en-US" dirty="0"/>
              <a:t>When these meet, mismatches generate </a:t>
            </a:r>
            <a:r>
              <a:rPr lang="en-US" i="1" dirty="0"/>
              <a:t>prediction errors</a:t>
            </a:r>
            <a:r>
              <a:rPr lang="en-US" dirty="0"/>
              <a:t>, which travel back up the hierarchy to refine the model.</a:t>
            </a:r>
          </a:p>
          <a:p>
            <a:r>
              <a:rPr lang="en-US" dirty="0"/>
              <a:t>Each cortical column acts like a tiny prediction machine—sending hypotheses down, receiving error signals up, and adjusting until the two align.</a:t>
            </a:r>
          </a:p>
          <a:p>
            <a:endParaRPr lang="en-US" dirty="0"/>
          </a:p>
          <a:p>
            <a:r>
              <a:rPr lang="en-US" dirty="0"/>
              <a:t>This layered, recursive structure lets the cortex implement complex inferences using the same simple local rule repeated everywhere:</a:t>
            </a:r>
          </a:p>
          <a:p>
            <a:r>
              <a:rPr lang="en-US" i="1" dirty="0"/>
              <a:t>predict, compare, correct.</a:t>
            </a:r>
            <a:endParaRPr lang="en-US" dirty="0"/>
          </a:p>
        </p:txBody>
      </p:sp>
      <p:sp>
        <p:nvSpPr>
          <p:cNvPr id="4" name="Slide Number Placeholder 3">
            <a:extLst>
              <a:ext uri="{FF2B5EF4-FFF2-40B4-BE49-F238E27FC236}">
                <a16:creationId xmlns:a16="http://schemas.microsoft.com/office/drawing/2014/main" id="{F0109AA3-A292-C54E-A846-A2E37E560F3F}"/>
              </a:ext>
            </a:extLst>
          </p:cNvPr>
          <p:cNvSpPr>
            <a:spLocks noGrp="1"/>
          </p:cNvSpPr>
          <p:nvPr>
            <p:ph type="sldNum" sz="quarter" idx="5"/>
          </p:nvPr>
        </p:nvSpPr>
        <p:spPr/>
        <p:txBody>
          <a:bodyPr/>
          <a:lstStyle/>
          <a:p>
            <a:fld id="{B0C32C59-1409-2640-866F-4A1083575A35}" type="slidenum">
              <a:rPr lang="en-US" smtClean="0"/>
              <a:t>5</a:t>
            </a:fld>
            <a:endParaRPr lang="en-US"/>
          </a:p>
        </p:txBody>
      </p:sp>
    </p:spTree>
    <p:extLst>
      <p:ext uri="{BB962C8B-B14F-4D97-AF65-F5344CB8AC3E}">
        <p14:creationId xmlns:p14="http://schemas.microsoft.com/office/powerpoint/2010/main" val="2113881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74ED9-7689-984B-2C6A-BCB1E18116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D3825A-D4DB-665C-BE60-729229F7D3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FFF56A-257E-3B28-0D36-CA55767D8906}"/>
              </a:ext>
            </a:extLst>
          </p:cNvPr>
          <p:cNvSpPr>
            <a:spLocks noGrp="1"/>
          </p:cNvSpPr>
          <p:nvPr>
            <p:ph type="body" idx="1"/>
          </p:nvPr>
        </p:nvSpPr>
        <p:spPr/>
        <p:txBody>
          <a:bodyPr/>
          <a:lstStyle/>
          <a:p>
            <a:r>
              <a:rPr lang="en-US" dirty="0"/>
              <a:t>The neocortex isn’t one big predictive system—it’s billions of small ones working in parallel.</a:t>
            </a:r>
          </a:p>
          <a:p>
            <a:r>
              <a:rPr lang="en-US" dirty="0"/>
              <a:t>Each </a:t>
            </a:r>
            <a:r>
              <a:rPr lang="en-US" b="1" dirty="0"/>
              <a:t>cortical column</a:t>
            </a:r>
            <a:r>
              <a:rPr lang="en-US" dirty="0"/>
              <a:t>, a vertical bundle of roughly 10,000 neurons, functions as a </a:t>
            </a:r>
            <a:r>
              <a:rPr lang="en-US" i="1" dirty="0"/>
              <a:t>mini-predictor</a:t>
            </a:r>
            <a:r>
              <a:rPr lang="en-US" dirty="0"/>
              <a:t>.</a:t>
            </a:r>
          </a:p>
          <a:p>
            <a:r>
              <a:rPr lang="en-US" dirty="0"/>
              <a:t>It receives a specific stream of input—like a patch of retina or a tone frequency—and learns the patterns that usually occur there.</a:t>
            </a:r>
          </a:p>
          <a:p>
            <a:endParaRPr lang="en-US" dirty="0"/>
          </a:p>
          <a:p>
            <a:r>
              <a:rPr lang="en-US" dirty="0"/>
              <a:t>Within the column, excitatory and inhibitory neurons form a loop that continuously tests its own expectations.</a:t>
            </a:r>
          </a:p>
          <a:p>
            <a:r>
              <a:rPr lang="en-US" dirty="0"/>
              <a:t>Incoming signals are compared against stored patterns, and the resulting </a:t>
            </a:r>
            <a:r>
              <a:rPr lang="en-US" i="1" dirty="0"/>
              <a:t>error signal</a:t>
            </a:r>
            <a:r>
              <a:rPr lang="en-US" dirty="0"/>
              <a:t> helps the column adjust.</a:t>
            </a:r>
          </a:p>
          <a:p>
            <a:r>
              <a:rPr lang="en-US" dirty="0"/>
              <a:t>Columns that process neighboring inputs share their results through lateral connections, allowing local predictions to merge into global ones.</a:t>
            </a:r>
          </a:p>
          <a:p>
            <a:endParaRPr lang="en-US" dirty="0"/>
          </a:p>
          <a:p>
            <a:r>
              <a:rPr lang="en-US" dirty="0"/>
              <a:t>The remarkable thing is that this same circuit exists everywhere—vision, hearing, touch, even language and planning.</a:t>
            </a:r>
          </a:p>
          <a:p>
            <a:r>
              <a:rPr lang="en-US" dirty="0"/>
              <a:t>Each column learns the regularities of its own “micro-world.”</a:t>
            </a:r>
          </a:p>
          <a:p>
            <a:r>
              <a:rPr lang="en-US" dirty="0"/>
              <a:t>The brain’s apparent unity comes from the collective coherence of these countless small models.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Evolution didn’t need a different circuit for every function—it just replicated a single predictive module and let learning specialize each copy.</a:t>
            </a:r>
          </a:p>
          <a:p>
            <a:endParaRPr lang="en-US" dirty="0"/>
          </a:p>
        </p:txBody>
      </p:sp>
      <p:sp>
        <p:nvSpPr>
          <p:cNvPr id="4" name="Slide Number Placeholder 3">
            <a:extLst>
              <a:ext uri="{FF2B5EF4-FFF2-40B4-BE49-F238E27FC236}">
                <a16:creationId xmlns:a16="http://schemas.microsoft.com/office/drawing/2014/main" id="{0E638617-32A4-83A7-A243-541F75116AA6}"/>
              </a:ext>
            </a:extLst>
          </p:cNvPr>
          <p:cNvSpPr>
            <a:spLocks noGrp="1"/>
          </p:cNvSpPr>
          <p:nvPr>
            <p:ph type="sldNum" sz="quarter" idx="5"/>
          </p:nvPr>
        </p:nvSpPr>
        <p:spPr/>
        <p:txBody>
          <a:bodyPr/>
          <a:lstStyle/>
          <a:p>
            <a:fld id="{B0C32C59-1409-2640-866F-4A1083575A35}" type="slidenum">
              <a:rPr lang="en-US" smtClean="0"/>
              <a:t>6</a:t>
            </a:fld>
            <a:endParaRPr lang="en-US"/>
          </a:p>
        </p:txBody>
      </p:sp>
    </p:spTree>
    <p:extLst>
      <p:ext uri="{BB962C8B-B14F-4D97-AF65-F5344CB8AC3E}">
        <p14:creationId xmlns:p14="http://schemas.microsoft.com/office/powerpoint/2010/main" val="1117862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FABBB-C413-EA57-6EE6-D5E5C7BA03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3B457F-F5FB-8687-B699-0CC355B47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05EB75-2B7C-6640-E8A9-B74579FA21DA}"/>
              </a:ext>
            </a:extLst>
          </p:cNvPr>
          <p:cNvSpPr>
            <a:spLocks noGrp="1"/>
          </p:cNvSpPr>
          <p:nvPr>
            <p:ph type="body" idx="1"/>
          </p:nvPr>
        </p:nvSpPr>
        <p:spPr/>
        <p:txBody>
          <a:bodyPr/>
          <a:lstStyle/>
          <a:p>
            <a:r>
              <a:rPr lang="en-US" dirty="0"/>
              <a:t>If perception is prediction checked against input, then we should see this reflected in neural activity—and we do.</a:t>
            </a:r>
          </a:p>
          <a:p>
            <a:r>
              <a:rPr lang="en-US" dirty="0"/>
              <a:t>Across visual, auditory, and somatosensory cortex, neurons respond most strongly when the incoming signal </a:t>
            </a:r>
            <a:r>
              <a:rPr lang="en-US" b="1" dirty="0"/>
              <a:t>violates expectations.</a:t>
            </a:r>
            <a:endParaRPr lang="en-US" dirty="0"/>
          </a:p>
          <a:p>
            <a:endParaRPr lang="en-US" dirty="0"/>
          </a:p>
          <a:p>
            <a:r>
              <a:rPr lang="en-US" dirty="0"/>
              <a:t>In the visual cortex, activity decreases for predictable stimuli</a:t>
            </a:r>
          </a:p>
          <a:p>
            <a:r>
              <a:rPr lang="en-US" dirty="0"/>
              <a:t>	—like a repeated pattern—and spikes when something unexpected appears.</a:t>
            </a:r>
          </a:p>
          <a:p>
            <a:r>
              <a:rPr lang="en-US" dirty="0"/>
              <a:t>In the auditory cortex, a tone that breaks a learned sequence triggers a distinct “mismatch negativity” response, </a:t>
            </a:r>
          </a:p>
          <a:p>
            <a:r>
              <a:rPr lang="en-US" dirty="0"/>
              <a:t>	even when the listener isn’t consciously attending.</a:t>
            </a:r>
          </a:p>
          <a:p>
            <a:r>
              <a:rPr lang="en-US" dirty="0"/>
              <a:t>In other words, </a:t>
            </a:r>
            <a:r>
              <a:rPr lang="en-US" b="1" dirty="0"/>
              <a:t>neurons fire to error, not to confirmation.</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same mismatch responses appear in rodents, birds, and primates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—evidence that predictive coding is an ancient vertebrate mechanism for efficient perception.</a:t>
            </a:r>
            <a:endParaRPr lang="en-US" dirty="0"/>
          </a:p>
          <a:p>
            <a:endParaRPr lang="en-US" dirty="0"/>
          </a:p>
          <a:p>
            <a:r>
              <a:rPr lang="en-US" dirty="0"/>
              <a:t>This makes perception highly efficient: predictable inputs are explained away</a:t>
            </a:r>
          </a:p>
          <a:p>
            <a:r>
              <a:rPr lang="en-US" dirty="0"/>
              <a:t>	—literally subtracted from neural firing—so that only </a:t>
            </a:r>
            <a:r>
              <a:rPr lang="en-US" i="1" dirty="0"/>
              <a:t>surprise</a:t>
            </a:r>
            <a:r>
              <a:rPr lang="en-US" dirty="0"/>
              <a:t> drives further processing.</a:t>
            </a:r>
          </a:p>
          <a:p>
            <a:r>
              <a:rPr lang="en-US" dirty="0"/>
              <a:t>The brain saves energy by silencing what it already knows.</a:t>
            </a:r>
          </a:p>
          <a:p>
            <a:r>
              <a:rPr lang="en-US" dirty="0"/>
              <a:t>Prediction errors are the spotlight of perception.</a:t>
            </a:r>
          </a:p>
        </p:txBody>
      </p:sp>
      <p:sp>
        <p:nvSpPr>
          <p:cNvPr id="4" name="Slide Number Placeholder 3">
            <a:extLst>
              <a:ext uri="{FF2B5EF4-FFF2-40B4-BE49-F238E27FC236}">
                <a16:creationId xmlns:a16="http://schemas.microsoft.com/office/drawing/2014/main" id="{F80DAB35-5D51-365A-CA78-DEAB76B39995}"/>
              </a:ext>
            </a:extLst>
          </p:cNvPr>
          <p:cNvSpPr>
            <a:spLocks noGrp="1"/>
          </p:cNvSpPr>
          <p:nvPr>
            <p:ph type="sldNum" sz="quarter" idx="5"/>
          </p:nvPr>
        </p:nvSpPr>
        <p:spPr/>
        <p:txBody>
          <a:bodyPr/>
          <a:lstStyle/>
          <a:p>
            <a:fld id="{B0C32C59-1409-2640-866F-4A1083575A35}" type="slidenum">
              <a:rPr lang="en-US" smtClean="0"/>
              <a:t>7</a:t>
            </a:fld>
            <a:endParaRPr lang="en-US"/>
          </a:p>
        </p:txBody>
      </p:sp>
    </p:spTree>
    <p:extLst>
      <p:ext uri="{BB962C8B-B14F-4D97-AF65-F5344CB8AC3E}">
        <p14:creationId xmlns:p14="http://schemas.microsoft.com/office/powerpoint/2010/main" val="1926380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751EF-FF53-CEE4-F056-83CDA64402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9E9FB6-8982-7482-A624-9599E9D9C3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9053A4-5A2B-98BA-15C9-8C6CB5A713D2}"/>
              </a:ext>
            </a:extLst>
          </p:cNvPr>
          <p:cNvSpPr>
            <a:spLocks noGrp="1"/>
          </p:cNvSpPr>
          <p:nvPr>
            <p:ph type="body" idx="1"/>
          </p:nvPr>
        </p:nvSpPr>
        <p:spPr/>
        <p:txBody>
          <a:bodyPr/>
          <a:lstStyle/>
          <a:p>
            <a:r>
              <a:rPr lang="en-US" dirty="0"/>
              <a:t>The predictive loop we’ve been describing—</a:t>
            </a:r>
            <a:r>
              <a:rPr lang="en-US" i="1" dirty="0"/>
              <a:t>predict, compare, correct</a:t>
            </a:r>
            <a:r>
              <a:rPr lang="en-US" dirty="0"/>
              <a:t>—is not unique to humans, or even to mammals.</a:t>
            </a:r>
          </a:p>
          <a:p>
            <a:r>
              <a:rPr lang="en-US" dirty="0"/>
              <a:t>Across vertebrates, we see versions of the same computation implemented in different architectures.</a:t>
            </a:r>
          </a:p>
          <a:p>
            <a:endParaRPr lang="en-US" dirty="0"/>
          </a:p>
          <a:p>
            <a:r>
              <a:rPr lang="en-US" dirty="0"/>
              <a:t>In </a:t>
            </a:r>
            <a:r>
              <a:rPr lang="en-US" b="1" dirty="0"/>
              <a:t>fish</a:t>
            </a:r>
            <a:r>
              <a:rPr lang="en-US" dirty="0"/>
              <a:t> and </a:t>
            </a:r>
            <a:r>
              <a:rPr lang="en-US" b="1" dirty="0"/>
              <a:t>amphibians</a:t>
            </a:r>
            <a:r>
              <a:rPr lang="en-US" dirty="0"/>
              <a:t>, subcortical circuits already anticipate sensory consequences of movement.</a:t>
            </a:r>
          </a:p>
          <a:p>
            <a:r>
              <a:rPr lang="en-US" dirty="0"/>
              <a:t>When a fish turns, it subtracts its own motor signal from the expected sensory input</a:t>
            </a:r>
          </a:p>
          <a:p>
            <a:r>
              <a:rPr lang="en-US" dirty="0"/>
              <a:t>	—a primitive form of prediction error cancellation.</a:t>
            </a:r>
          </a:p>
          <a:p>
            <a:endParaRPr lang="en-US" dirty="0"/>
          </a:p>
          <a:p>
            <a:r>
              <a:rPr lang="en-US" dirty="0"/>
              <a:t>In </a:t>
            </a:r>
            <a:r>
              <a:rPr lang="en-US" b="1" dirty="0"/>
              <a:t>birds</a:t>
            </a:r>
            <a:r>
              <a:rPr lang="en-US" dirty="0"/>
              <a:t>, the pallium—the avian counterpart to the mammalian cortex</a:t>
            </a:r>
          </a:p>
          <a:p>
            <a:r>
              <a:rPr lang="en-US" dirty="0"/>
              <a:t>	—has no six-layer structure, yet shows similar reciprocal connections and mismatch responses.</a:t>
            </a:r>
          </a:p>
          <a:p>
            <a:r>
              <a:rPr lang="en-US" dirty="0"/>
              <a:t>Corvids and parrots, in particular, demonstrate predictive coding in auditory and motor areas, </a:t>
            </a:r>
          </a:p>
          <a:p>
            <a:r>
              <a:rPr lang="en-US" dirty="0"/>
              <a:t>	supporting complex vocal learning and planning</a:t>
            </a:r>
            <a:br>
              <a:rPr lang="en-US" dirty="0"/>
            </a:br>
            <a:endParaRPr lang="en-US" dirty="0"/>
          </a:p>
          <a:p>
            <a:r>
              <a:rPr lang="en-US" dirty="0"/>
              <a:t>In </a:t>
            </a:r>
            <a:r>
              <a:rPr lang="en-US" b="1" dirty="0"/>
              <a:t>mammals</a:t>
            </a:r>
            <a:r>
              <a:rPr lang="en-US" dirty="0"/>
              <a:t>, the neocortex amplifies the same loop dramatically</a:t>
            </a:r>
          </a:p>
          <a:p>
            <a:r>
              <a:rPr lang="en-US" dirty="0"/>
              <a:t>	—stacking multiple levels of prediction and abstraction.</a:t>
            </a:r>
          </a:p>
          <a:p>
            <a:r>
              <a:rPr lang="en-US" dirty="0"/>
              <a:t>But the core idea is ancient:</a:t>
            </a:r>
          </a:p>
          <a:p>
            <a:pPr marL="171450" indent="-171450">
              <a:buFont typeface="Arial" panose="020B0604020202020204" pitchFamily="34" charset="0"/>
              <a:buChar char="•"/>
            </a:pPr>
            <a:r>
              <a:rPr lang="en-US" dirty="0"/>
              <a:t>Brains evolved not just to react to the world, but to anticipate it.</a:t>
            </a:r>
          </a:p>
          <a:p>
            <a:pPr marL="171450" indent="-171450">
              <a:buFont typeface="Arial" panose="020B0604020202020204" pitchFamily="34" charset="0"/>
              <a:buChar char="•"/>
            </a:pPr>
            <a:r>
              <a:rPr lang="en-US" dirty="0"/>
              <a:t>Evolution kept reusing the same algorithm—just expanding its scale and complexity.</a:t>
            </a:r>
          </a:p>
          <a:p>
            <a:pPr marL="171450" indent="-171450">
              <a:buFont typeface="Arial" panose="020B0604020202020204" pitchFamily="34" charset="0"/>
              <a:buChar char="•"/>
            </a:pPr>
            <a:endParaRPr lang="en-US" dirty="0"/>
          </a:p>
          <a:p>
            <a:r>
              <a:rPr lang="en-US" sz="1200" kern="1200" dirty="0">
                <a:solidFill>
                  <a:schemeClr val="tx1"/>
                </a:solidFill>
                <a:effectLst/>
                <a:latin typeface="+mn-lt"/>
                <a:ea typeface="+mn-ea"/>
                <a:cs typeface="+mn-cs"/>
              </a:rPr>
              <a:t>Prediction didn’t start in the neocortex—it’s the logic of life in motion.</a:t>
            </a:r>
          </a:p>
          <a:p>
            <a:r>
              <a:rPr lang="en-US" sz="1200" kern="1200" dirty="0">
                <a:solidFill>
                  <a:schemeClr val="tx1"/>
                </a:solidFill>
                <a:effectLst/>
                <a:latin typeface="+mn-lt"/>
                <a:ea typeface="+mn-ea"/>
                <a:cs typeface="+mn-cs"/>
              </a:rPr>
              <a:t>The cortex simply scaled it up, turning anticipation into imagination.</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E682F9FD-28A4-5AE9-0BFD-B3C2DB8F0AB8}"/>
              </a:ext>
            </a:extLst>
          </p:cNvPr>
          <p:cNvSpPr>
            <a:spLocks noGrp="1"/>
          </p:cNvSpPr>
          <p:nvPr>
            <p:ph type="sldNum" sz="quarter" idx="5"/>
          </p:nvPr>
        </p:nvSpPr>
        <p:spPr/>
        <p:txBody>
          <a:bodyPr/>
          <a:lstStyle/>
          <a:p>
            <a:fld id="{B0C32C59-1409-2640-866F-4A1083575A35}" type="slidenum">
              <a:rPr lang="en-US" smtClean="0"/>
              <a:t>8</a:t>
            </a:fld>
            <a:endParaRPr lang="en-US"/>
          </a:p>
        </p:txBody>
      </p:sp>
    </p:spTree>
    <p:extLst>
      <p:ext uri="{BB962C8B-B14F-4D97-AF65-F5344CB8AC3E}">
        <p14:creationId xmlns:p14="http://schemas.microsoft.com/office/powerpoint/2010/main" val="2766408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E5620-8805-47C5-21C0-9981CDFD6D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85FDBA-73EF-B6DF-A420-F3375CB568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C48962-D63F-05C3-51B8-A45AFB18F2CD}"/>
              </a:ext>
            </a:extLst>
          </p:cNvPr>
          <p:cNvSpPr>
            <a:spLocks noGrp="1"/>
          </p:cNvSpPr>
          <p:nvPr>
            <p:ph type="body" idx="1"/>
          </p:nvPr>
        </p:nvSpPr>
        <p:spPr/>
        <p:txBody>
          <a:bodyPr/>
          <a:lstStyle/>
          <a:p>
            <a:r>
              <a:rPr lang="en-US" dirty="0"/>
              <a:t>The hippocampus is the brain’s simulation engine.</a:t>
            </a:r>
          </a:p>
          <a:p>
            <a:r>
              <a:rPr lang="en-US" dirty="0"/>
              <a:t>It builds </a:t>
            </a:r>
            <a:r>
              <a:rPr lang="en-US" b="1" dirty="0"/>
              <a:t>internal maps</a:t>
            </a:r>
            <a:r>
              <a:rPr lang="en-US" dirty="0"/>
              <a:t> of both physical and mental space—representations we can move through even when we’re not physically there.</a:t>
            </a:r>
          </a:p>
          <a:p>
            <a:endParaRPr lang="en-US" dirty="0"/>
          </a:p>
          <a:p>
            <a:r>
              <a:rPr lang="en-US" dirty="0"/>
              <a:t>In the 1970s, John O’Keefe discovered </a:t>
            </a:r>
            <a:r>
              <a:rPr lang="en-US" b="1" dirty="0"/>
              <a:t>place cells</a:t>
            </a:r>
            <a:r>
              <a:rPr lang="en-US" dirty="0"/>
              <a:t>—neurons that fire when an animal occupies a particular location.</a:t>
            </a:r>
          </a:p>
          <a:p>
            <a:r>
              <a:rPr lang="en-US" dirty="0"/>
              <a:t>Later, researchers found </a:t>
            </a:r>
            <a:r>
              <a:rPr lang="en-US" b="1" dirty="0"/>
              <a:t>grid cells</a:t>
            </a:r>
            <a:r>
              <a:rPr lang="en-US" dirty="0"/>
              <a:t> in the entorhinal cortex, forming a hexagonal coordinate system for tracking position.</a:t>
            </a:r>
          </a:p>
          <a:p>
            <a:r>
              <a:rPr lang="en-US" b="1" dirty="0"/>
              <a:t>Head-direction cells</a:t>
            </a:r>
            <a:r>
              <a:rPr lang="en-US" dirty="0"/>
              <a:t> add a compass-like orientation signal.</a:t>
            </a:r>
          </a:p>
          <a:p>
            <a:endParaRPr lang="en-US" dirty="0"/>
          </a:p>
          <a:p>
            <a:r>
              <a:rPr lang="en-US" dirty="0"/>
              <a:t>Together, these systems let the brain build a dynamic map of the environment—a predictive model that simulates movement, predicts sensory input, and guides decisions.</a:t>
            </a:r>
          </a:p>
          <a:p>
            <a:r>
              <a:rPr lang="en-US" dirty="0"/>
              <a:t>But these cells don’t only code for space.</a:t>
            </a:r>
          </a:p>
          <a:p>
            <a:r>
              <a:rPr lang="en-US" dirty="0"/>
              <a:t>They also support </a:t>
            </a:r>
            <a:r>
              <a:rPr lang="en-US" b="1" dirty="0"/>
              <a:t>episodic memory</a:t>
            </a:r>
            <a:r>
              <a:rPr lang="en-US" dirty="0"/>
              <a:t>—the ability to replay and reconstruct past experiences.</a:t>
            </a:r>
          </a:p>
          <a:p>
            <a:r>
              <a:rPr lang="en-US" dirty="0"/>
              <a:t>In mammals, the hippocampus unifies navigation and memory because both require the same skill:</a:t>
            </a:r>
          </a:p>
          <a:p>
            <a:r>
              <a:rPr lang="en-US" dirty="0"/>
              <a:t>constructing an internal model of the world and our position within it.</a:t>
            </a:r>
          </a:p>
          <a:p>
            <a:endParaRPr lang="en-US" dirty="0"/>
          </a:p>
          <a:p>
            <a:r>
              <a:rPr lang="en-US" sz="1200" kern="1200" dirty="0">
                <a:solidFill>
                  <a:schemeClr val="tx1"/>
                </a:solidFill>
                <a:effectLst/>
                <a:latin typeface="+mn-lt"/>
                <a:ea typeface="+mn-ea"/>
                <a:cs typeface="+mn-cs"/>
              </a:rPr>
              <a:t>In the hippocampus, we see prediction taking the form of spatial simulation.</a:t>
            </a:r>
          </a:p>
          <a:p>
            <a:r>
              <a:rPr lang="en-US" sz="1200" kern="1200" dirty="0">
                <a:solidFill>
                  <a:schemeClr val="tx1"/>
                </a:solidFill>
                <a:effectLst/>
                <a:latin typeface="+mn-lt"/>
                <a:ea typeface="+mn-ea"/>
                <a:cs typeface="+mn-cs"/>
              </a:rPr>
              <a:t>But these same circuits replay and imagine sequences—making them the foundation of memory and imagination alike.</a:t>
            </a:r>
          </a:p>
          <a:p>
            <a:endParaRPr lang="en-US" dirty="0"/>
          </a:p>
        </p:txBody>
      </p:sp>
      <p:sp>
        <p:nvSpPr>
          <p:cNvPr id="4" name="Slide Number Placeholder 3">
            <a:extLst>
              <a:ext uri="{FF2B5EF4-FFF2-40B4-BE49-F238E27FC236}">
                <a16:creationId xmlns:a16="http://schemas.microsoft.com/office/drawing/2014/main" id="{EEE5E236-0A4A-3251-39FF-381A739AD855}"/>
              </a:ext>
            </a:extLst>
          </p:cNvPr>
          <p:cNvSpPr>
            <a:spLocks noGrp="1"/>
          </p:cNvSpPr>
          <p:nvPr>
            <p:ph type="sldNum" sz="quarter" idx="5"/>
          </p:nvPr>
        </p:nvSpPr>
        <p:spPr/>
        <p:txBody>
          <a:bodyPr/>
          <a:lstStyle/>
          <a:p>
            <a:fld id="{B0C32C59-1409-2640-866F-4A1083575A35}" type="slidenum">
              <a:rPr lang="en-US" smtClean="0"/>
              <a:t>9</a:t>
            </a:fld>
            <a:endParaRPr lang="en-US"/>
          </a:p>
        </p:txBody>
      </p:sp>
    </p:spTree>
    <p:extLst>
      <p:ext uri="{BB962C8B-B14F-4D97-AF65-F5344CB8AC3E}">
        <p14:creationId xmlns:p14="http://schemas.microsoft.com/office/powerpoint/2010/main" val="13354859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4809-F69F-0D48-97F8-9CF76A5308DF}"/>
              </a:ext>
            </a:extLst>
          </p:cNvPr>
          <p:cNvSpPr>
            <a:spLocks noGrp="1"/>
          </p:cNvSpPr>
          <p:nvPr>
            <p:ph type="ctrTitle" hasCustomPrompt="1"/>
          </p:nvPr>
        </p:nvSpPr>
        <p:spPr>
          <a:xfrm>
            <a:off x="471340" y="1122363"/>
            <a:ext cx="5785769" cy="2387600"/>
          </a:xfrm>
        </p:spPr>
        <p:txBody>
          <a:bodyPr anchor="b">
            <a:normAutofit/>
          </a:bodyPr>
          <a:lstStyle>
            <a:lvl1pPr algn="l">
              <a:defRPr sz="4000">
                <a:solidFill>
                  <a:schemeClr val="bg1"/>
                </a:solidFill>
              </a:defRPr>
            </a:lvl1pPr>
          </a:lstStyle>
          <a:p>
            <a:r>
              <a:rPr lang="en-US" sz="4000" b="1" dirty="0">
                <a:solidFill>
                  <a:schemeClr val="bg1"/>
                </a:solidFill>
                <a:latin typeface="Georgia" charset="0"/>
                <a:ea typeface="Georgia" charset="0"/>
                <a:cs typeface="Georgia" charset="0"/>
              </a:rPr>
              <a:t>Title Here:</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Tell Your</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Illinois Story</a:t>
            </a:r>
            <a:endParaRPr lang="en-US" dirty="0"/>
          </a:p>
        </p:txBody>
      </p:sp>
      <p:sp>
        <p:nvSpPr>
          <p:cNvPr id="3" name="Subtitle 2">
            <a:extLst>
              <a:ext uri="{FF2B5EF4-FFF2-40B4-BE49-F238E27FC236}">
                <a16:creationId xmlns:a16="http://schemas.microsoft.com/office/drawing/2014/main" id="{C5FA99F5-1DAB-644E-87BD-7B2BE337DBBB}"/>
              </a:ext>
            </a:extLst>
          </p:cNvPr>
          <p:cNvSpPr>
            <a:spLocks noGrp="1"/>
          </p:cNvSpPr>
          <p:nvPr>
            <p:ph type="subTitle" idx="1" hasCustomPrompt="1"/>
          </p:nvPr>
        </p:nvSpPr>
        <p:spPr>
          <a:xfrm>
            <a:off x="471340" y="3602038"/>
            <a:ext cx="5785769" cy="1655762"/>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6" name="Slide Number Placeholder 5">
            <a:extLst>
              <a:ext uri="{FF2B5EF4-FFF2-40B4-BE49-F238E27FC236}">
                <a16:creationId xmlns:a16="http://schemas.microsoft.com/office/drawing/2014/main" id="{1D5E86B4-4E28-5743-B958-4D04BD329DC7}"/>
              </a:ext>
            </a:extLst>
          </p:cNvPr>
          <p:cNvSpPr>
            <a:spLocks noGrp="1"/>
          </p:cNvSpPr>
          <p:nvPr>
            <p:ph type="sldNum" sz="quarter" idx="12"/>
          </p:nvPr>
        </p:nvSpPr>
        <p:spPr/>
        <p:txBody>
          <a:bodyPr/>
          <a:lstStyle/>
          <a:p>
            <a:fld id="{47306C45-97B4-7545-8562-07255BCE2FE0}" type="slidenum">
              <a:rPr lang="en-US" smtClean="0"/>
              <a:t>‹#›</a:t>
            </a:fld>
            <a:endParaRPr lang="en-US"/>
          </a:p>
        </p:txBody>
      </p:sp>
      <p:pic>
        <p:nvPicPr>
          <p:cNvPr id="5" name="Picture 4">
            <a:extLst>
              <a:ext uri="{FF2B5EF4-FFF2-40B4-BE49-F238E27FC236}">
                <a16:creationId xmlns:a16="http://schemas.microsoft.com/office/drawing/2014/main" id="{96A9BA8F-BF67-344F-9BFA-A8262A79BC82}"/>
              </a:ext>
            </a:extLst>
          </p:cNvPr>
          <p:cNvPicPr>
            <a:picLocks noChangeAspect="1"/>
          </p:cNvPicPr>
          <p:nvPr userDrawn="1"/>
        </p:nvPicPr>
        <p:blipFill>
          <a:blip r:embed="rId3"/>
          <a:stretch>
            <a:fillRect/>
          </a:stretch>
        </p:blipFill>
        <p:spPr>
          <a:xfrm>
            <a:off x="4537075" y="5718264"/>
            <a:ext cx="3117850" cy="807948"/>
          </a:xfrm>
          <a:prstGeom prst="rect">
            <a:avLst/>
          </a:prstGeom>
        </p:spPr>
      </p:pic>
    </p:spTree>
    <p:extLst>
      <p:ext uri="{BB962C8B-B14F-4D97-AF65-F5344CB8AC3E}">
        <p14:creationId xmlns:p14="http://schemas.microsoft.com/office/powerpoint/2010/main" val="67832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5B210D-E74D-9F46-BBEB-61CE8DBFBD6C}"/>
              </a:ext>
            </a:extLst>
          </p:cNvPr>
          <p:cNvSpPr>
            <a:spLocks noGrp="1"/>
          </p:cNvSpPr>
          <p:nvPr>
            <p:ph type="sldNum" sz="quarter" idx="12"/>
          </p:nvPr>
        </p:nvSpPr>
        <p:spPr>
          <a:xfrm>
            <a:off x="9117874" y="6095093"/>
            <a:ext cx="2743200" cy="365125"/>
          </a:xfrm>
        </p:spPr>
        <p:txBody>
          <a:bodyPr/>
          <a:lstStyle/>
          <a:p>
            <a:fld id="{47306C45-97B4-7545-8562-07255BCE2FE0}" type="slidenum">
              <a:rPr lang="en-US" smtClean="0"/>
              <a:t>‹#›</a:t>
            </a:fld>
            <a:endParaRPr lang="en-US"/>
          </a:p>
        </p:txBody>
      </p:sp>
    </p:spTree>
    <p:extLst>
      <p:ext uri="{BB962C8B-B14F-4D97-AF65-F5344CB8AC3E}">
        <p14:creationId xmlns:p14="http://schemas.microsoft.com/office/powerpoint/2010/main" val="1487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C4261-61FB-7142-9417-2F78D3797632}"/>
              </a:ext>
            </a:extLst>
          </p:cNvPr>
          <p:cNvSpPr>
            <a:spLocks noGrp="1"/>
          </p:cNvSpPr>
          <p:nvPr>
            <p:ph type="title" hasCustomPrompt="1"/>
          </p:nvPr>
        </p:nvSpPr>
        <p:spPr>
          <a:xfrm>
            <a:off x="378823" y="365125"/>
            <a:ext cx="9614263" cy="1325563"/>
          </a:xfrm>
        </p:spPr>
        <p:txBody>
          <a:bodyPr/>
          <a:lstStyle>
            <a:lvl1pPr algn="ctr">
              <a:defRPr b="1" i="0">
                <a:solidFill>
                  <a:srgbClr val="E84A27"/>
                </a:solidFill>
                <a:latin typeface="Georgia" panose="02040502050405020303" pitchFamily="18" charset="0"/>
              </a:defRPr>
            </a:lvl1pPr>
          </a:lstStyle>
          <a:p>
            <a:r>
              <a:rPr lang="en-US" dirty="0"/>
              <a:t>Hello.</a:t>
            </a:r>
          </a:p>
        </p:txBody>
      </p:sp>
      <p:sp>
        <p:nvSpPr>
          <p:cNvPr id="3" name="Content Placeholder 2">
            <a:extLst>
              <a:ext uri="{FF2B5EF4-FFF2-40B4-BE49-F238E27FC236}">
                <a16:creationId xmlns:a16="http://schemas.microsoft.com/office/drawing/2014/main" id="{AB412F32-5110-BE43-86BA-CB778EC424F5}"/>
              </a:ext>
            </a:extLst>
          </p:cNvPr>
          <p:cNvSpPr>
            <a:spLocks noGrp="1"/>
          </p:cNvSpPr>
          <p:nvPr>
            <p:ph idx="1"/>
          </p:nvPr>
        </p:nvSpPr>
        <p:spPr>
          <a:xfrm>
            <a:off x="378823" y="1690688"/>
            <a:ext cx="9614263" cy="3625895"/>
          </a:xfrm>
        </p:spPr>
        <p:txBody>
          <a:bodyPr/>
          <a:lstStyle>
            <a:lvl1pPr>
              <a:defRPr>
                <a:solidFill>
                  <a:srgbClr val="13294B"/>
                </a:solidFill>
              </a:defRPr>
            </a:lvl1pPr>
            <a:lvl2pPr>
              <a:defRPr>
                <a:solidFill>
                  <a:srgbClr val="13294B"/>
                </a:solidFill>
              </a:defRPr>
            </a:lvl2pPr>
            <a:lvl3pPr>
              <a:defRPr>
                <a:solidFill>
                  <a:srgbClr val="13294B"/>
                </a:solidFill>
              </a:defRPr>
            </a:lvl3pPr>
            <a:lvl4pPr>
              <a:defRPr>
                <a:solidFill>
                  <a:srgbClr val="13294B"/>
                </a:solidFill>
              </a:defRPr>
            </a:lvl4pPr>
            <a:lvl5pPr>
              <a:defRPr>
                <a:solidFill>
                  <a:srgbClr val="13294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69632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6ADA6-32C7-6D47-94AB-D149FA9C1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7FDBC8-5F1C-654A-9325-61F424413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771FB5C-A5C2-4C44-A9DF-4F6A196EC0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306C45-97B4-7545-8562-07255BCE2FE0}" type="slidenum">
              <a:rPr lang="en-US" smtClean="0"/>
              <a:t>‹#›</a:t>
            </a:fld>
            <a:endParaRPr lang="en-US"/>
          </a:p>
        </p:txBody>
      </p:sp>
    </p:spTree>
    <p:extLst>
      <p:ext uri="{BB962C8B-B14F-4D97-AF65-F5344CB8AC3E}">
        <p14:creationId xmlns:p14="http://schemas.microsoft.com/office/powerpoint/2010/main" val="100808044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552E"/>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3CDB9E-798C-A842-B031-6BFA04385C39}"/>
              </a:ext>
            </a:extLst>
          </p:cNvPr>
          <p:cNvSpPr>
            <a:spLocks noGrp="1"/>
          </p:cNvSpPr>
          <p:nvPr>
            <p:ph type="ctrTitle"/>
          </p:nvPr>
        </p:nvSpPr>
        <p:spPr>
          <a:xfrm>
            <a:off x="3699571" y="773546"/>
            <a:ext cx="5935859" cy="2720253"/>
          </a:xfrm>
        </p:spPr>
        <p:txBody>
          <a:bodyPr>
            <a:normAutofit fontScale="90000"/>
          </a:bodyPr>
          <a:lstStyle/>
          <a:p>
            <a:pPr algn="ctr"/>
            <a:r>
              <a:rPr lang="en-US" sz="10000" dirty="0">
                <a:latin typeface="Calibri"/>
                <a:cs typeface="Calibri"/>
              </a:rPr>
              <a:t>BCOG 100</a:t>
            </a:r>
            <a:endParaRPr lang="en-US" sz="10000" dirty="0">
              <a:latin typeface="Calibri" panose="020F0502020204030204" pitchFamily="34" charset="0"/>
              <a:cs typeface="Calibri" panose="020F0502020204030204" pitchFamily="34" charset="0"/>
            </a:endParaRPr>
          </a:p>
        </p:txBody>
      </p:sp>
      <p:sp>
        <p:nvSpPr>
          <p:cNvPr id="7" name="Subtitle 6">
            <a:extLst>
              <a:ext uri="{FF2B5EF4-FFF2-40B4-BE49-F238E27FC236}">
                <a16:creationId xmlns:a16="http://schemas.microsoft.com/office/drawing/2014/main" id="{C2F9A5BC-DE40-064D-98AE-B1AA2F274302}"/>
              </a:ext>
            </a:extLst>
          </p:cNvPr>
          <p:cNvSpPr>
            <a:spLocks noGrp="1"/>
          </p:cNvSpPr>
          <p:nvPr>
            <p:ph type="subTitle" idx="4294967295"/>
          </p:nvPr>
        </p:nvSpPr>
        <p:spPr>
          <a:xfrm>
            <a:off x="3017406" y="3472201"/>
            <a:ext cx="8283862" cy="1655762"/>
          </a:xfrm>
        </p:spPr>
        <p:txBody>
          <a:bodyPr vert="horz" lIns="91440" tIns="45720" rIns="91440" bIns="45720" rtlCol="0" anchor="t">
            <a:normAutofit/>
          </a:bodyPr>
          <a:lstStyle/>
          <a:p>
            <a:pPr marL="0" indent="0" algn="ctr">
              <a:buNone/>
            </a:pPr>
            <a:r>
              <a:rPr lang="en-US" dirty="0">
                <a:latin typeface="Calibri"/>
                <a:cs typeface="Calibri"/>
              </a:rPr>
              <a:t>Memory, Simulation, &amp; Generative Models</a:t>
            </a:r>
          </a:p>
          <a:p>
            <a:pPr marL="0" indent="0" algn="ctr">
              <a:buNone/>
            </a:pPr>
            <a:r>
              <a:rPr lang="en-US" dirty="0">
                <a:latin typeface="Calibri"/>
                <a:cs typeface="Calibri"/>
              </a:rPr>
              <a:t>Lecture 3: Memory &amp; Simulation in the Brain</a:t>
            </a:r>
          </a:p>
        </p:txBody>
      </p:sp>
      <p:sp>
        <p:nvSpPr>
          <p:cNvPr id="2" name="Oval 1">
            <a:extLst>
              <a:ext uri="{FF2B5EF4-FFF2-40B4-BE49-F238E27FC236}">
                <a16:creationId xmlns:a16="http://schemas.microsoft.com/office/drawing/2014/main" id="{C87BCB3F-D51B-11CA-8A5C-B653C02DD655}"/>
              </a:ext>
            </a:extLst>
          </p:cNvPr>
          <p:cNvSpPr/>
          <p:nvPr/>
        </p:nvSpPr>
        <p:spPr>
          <a:xfrm>
            <a:off x="443346" y="126307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96C562F-8F13-2516-D9AF-45E75A96A3C5}"/>
              </a:ext>
            </a:extLst>
          </p:cNvPr>
          <p:cNvSpPr/>
          <p:nvPr/>
        </p:nvSpPr>
        <p:spPr>
          <a:xfrm>
            <a:off x="1505528" y="3248890"/>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2052EBC-2E12-F996-BB1F-41F23E64F1BE}"/>
              </a:ext>
            </a:extLst>
          </p:cNvPr>
          <p:cNvSpPr/>
          <p:nvPr/>
        </p:nvSpPr>
        <p:spPr>
          <a:xfrm>
            <a:off x="443345" y="331816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A4D7291-4D5A-9593-1D85-950EBFC1FF07}"/>
              </a:ext>
            </a:extLst>
          </p:cNvPr>
          <p:cNvSpPr/>
          <p:nvPr/>
        </p:nvSpPr>
        <p:spPr>
          <a:xfrm>
            <a:off x="443346"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2E91675-03DF-90EE-942D-06C70F754DEE}"/>
              </a:ext>
            </a:extLst>
          </p:cNvPr>
          <p:cNvCxnSpPr/>
          <p:nvPr/>
        </p:nvCxnSpPr>
        <p:spPr>
          <a:xfrm>
            <a:off x="867642" y="2172278"/>
            <a:ext cx="1052944" cy="111067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2D74029-D6FE-2938-F6DF-602FCD9AA658}"/>
              </a:ext>
            </a:extLst>
          </p:cNvPr>
          <p:cNvCxnSpPr>
            <a:cxnSpLocks/>
          </p:cNvCxnSpPr>
          <p:nvPr/>
        </p:nvCxnSpPr>
        <p:spPr>
          <a:xfrm>
            <a:off x="879187" y="2172278"/>
            <a:ext cx="25400" cy="1179945"/>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7831A33E-2612-45D1-F1F0-57371C01F8AB}"/>
              </a:ext>
            </a:extLst>
          </p:cNvPr>
          <p:cNvSpPr/>
          <p:nvPr/>
        </p:nvSpPr>
        <p:spPr>
          <a:xfrm>
            <a:off x="1505528"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65D7F4-2920-5911-7086-757F822A07E3}"/>
              </a:ext>
            </a:extLst>
          </p:cNvPr>
          <p:cNvSpPr/>
          <p:nvPr/>
        </p:nvSpPr>
        <p:spPr>
          <a:xfrm>
            <a:off x="2694709" y="524625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FE6F4CE-E239-70EB-26D3-C8CB8E270185}"/>
              </a:ext>
            </a:extLst>
          </p:cNvPr>
          <p:cNvCxnSpPr>
            <a:cxnSpLocks/>
          </p:cNvCxnSpPr>
          <p:nvPr/>
        </p:nvCxnSpPr>
        <p:spPr>
          <a:xfrm>
            <a:off x="1941369" y="4169641"/>
            <a:ext cx="1168399" cy="108758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E0727C65-F6C0-78C9-A469-40AAD8018B82}"/>
              </a:ext>
            </a:extLst>
          </p:cNvPr>
          <p:cNvCxnSpPr>
            <a:cxnSpLocks/>
          </p:cNvCxnSpPr>
          <p:nvPr/>
        </p:nvCxnSpPr>
        <p:spPr>
          <a:xfrm flipH="1">
            <a:off x="1955223" y="4158096"/>
            <a:ext cx="9238" cy="108758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A7C2072-1E04-8B83-DAA8-B48C97536A6F}"/>
              </a:ext>
            </a:extLst>
          </p:cNvPr>
          <p:cNvCxnSpPr>
            <a:cxnSpLocks/>
          </p:cNvCxnSpPr>
          <p:nvPr/>
        </p:nvCxnSpPr>
        <p:spPr>
          <a:xfrm>
            <a:off x="890732" y="4227368"/>
            <a:ext cx="13855" cy="101831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72583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72B1D-BD6F-DBDB-9ABF-952D0D135886}"/>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5B72B1FD-1549-B945-B856-E265FFD6047A}"/>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Memory and Simulation in the Brain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413FD82A-EEDE-6231-E0DF-3684EA52C9BA}"/>
              </a:ext>
            </a:extLst>
          </p:cNvPr>
          <p:cNvSpPr txBox="1"/>
          <p:nvPr/>
        </p:nvSpPr>
        <p:spPr>
          <a:xfrm>
            <a:off x="161055" y="4091513"/>
            <a:ext cx="11869889" cy="2031325"/>
          </a:xfrm>
          <a:prstGeom prst="rect">
            <a:avLst/>
          </a:prstGeom>
          <a:noFill/>
        </p:spPr>
        <p:txBody>
          <a:bodyPr wrap="square" rtlCol="0">
            <a:spAutoFit/>
          </a:bodyPr>
          <a:lstStyle/>
          <a:p>
            <a:r>
              <a:rPr lang="en-US" sz="2800" b="1" dirty="0"/>
              <a:t>Binding “What” and “Where”:</a:t>
            </a:r>
            <a:br>
              <a:rPr lang="en-US" sz="2800" b="1" dirty="0"/>
            </a:br>
            <a:r>
              <a:rPr lang="en-US" sz="2800" b="1" dirty="0"/>
              <a:t>Entorhinal Inputs to the Hippocampus</a:t>
            </a:r>
          </a:p>
          <a:p>
            <a:pPr marL="457200" indent="-457200">
              <a:buFont typeface="Arial" panose="020B0604020202020204" pitchFamily="34" charset="0"/>
              <a:buChar char="•"/>
            </a:pPr>
            <a:r>
              <a:rPr lang="en-US" sz="2200" dirty="0"/>
              <a:t>The hippocampus builds maps of experience.</a:t>
            </a:r>
          </a:p>
          <a:p>
            <a:pPr marL="457200" indent="-457200">
              <a:buFont typeface="Arial" panose="020B0604020202020204" pitchFamily="34" charset="0"/>
              <a:buChar char="•"/>
            </a:pPr>
            <a:r>
              <a:rPr lang="en-US" sz="2200" dirty="0"/>
              <a:t>Place, grid, and head-direction cells simulate space.</a:t>
            </a:r>
          </a:p>
          <a:p>
            <a:pPr marL="457200" indent="-457200">
              <a:buFont typeface="Arial" panose="020B0604020202020204" pitchFamily="34" charset="0"/>
              <a:buChar char="•"/>
            </a:pPr>
            <a:r>
              <a:rPr lang="en-US" sz="2200" dirty="0"/>
              <a:t>From navigation to memory: the same code.</a:t>
            </a:r>
          </a:p>
        </p:txBody>
      </p:sp>
      <p:pic>
        <p:nvPicPr>
          <p:cNvPr id="3" name="Picture 2">
            <a:extLst>
              <a:ext uri="{FF2B5EF4-FFF2-40B4-BE49-F238E27FC236}">
                <a16:creationId xmlns:a16="http://schemas.microsoft.com/office/drawing/2014/main" id="{C15BD12B-6EB6-1AAA-B8A2-3EADD431A7A4}"/>
              </a:ext>
            </a:extLst>
          </p:cNvPr>
          <p:cNvPicPr>
            <a:picLocks noChangeAspect="1"/>
          </p:cNvPicPr>
          <p:nvPr/>
        </p:nvPicPr>
        <p:blipFill>
          <a:blip r:embed="rId3"/>
          <a:stretch>
            <a:fillRect/>
          </a:stretch>
        </p:blipFill>
        <p:spPr>
          <a:xfrm>
            <a:off x="4686598" y="860603"/>
            <a:ext cx="7505402" cy="3811767"/>
          </a:xfrm>
          <a:prstGeom prst="rect">
            <a:avLst/>
          </a:prstGeom>
        </p:spPr>
      </p:pic>
    </p:spTree>
    <p:extLst>
      <p:ext uri="{BB962C8B-B14F-4D97-AF65-F5344CB8AC3E}">
        <p14:creationId xmlns:p14="http://schemas.microsoft.com/office/powerpoint/2010/main" val="2443832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8D7BE-A943-7FE2-0B29-4EE73DCDAB0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F87C7FA-6303-0C1F-6BCD-B032592F4768}"/>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Memory and Simulation in the Brain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EE82F1AB-E0FC-F213-13E8-54CF1B6D9844}"/>
              </a:ext>
            </a:extLst>
          </p:cNvPr>
          <p:cNvSpPr txBox="1"/>
          <p:nvPr/>
        </p:nvSpPr>
        <p:spPr>
          <a:xfrm>
            <a:off x="349819" y="1136064"/>
            <a:ext cx="5119955" cy="4585871"/>
          </a:xfrm>
          <a:prstGeom prst="rect">
            <a:avLst/>
          </a:prstGeom>
          <a:noFill/>
        </p:spPr>
        <p:txBody>
          <a:bodyPr wrap="square" rtlCol="0">
            <a:spAutoFit/>
          </a:bodyPr>
          <a:lstStyle/>
          <a:p>
            <a:r>
              <a:rPr lang="en-US" sz="3200" b="1" dirty="0"/>
              <a:t>Replay and </a:t>
            </a:r>
            <a:r>
              <a:rPr lang="en-US" sz="3200" b="1" dirty="0" err="1"/>
              <a:t>Preplay</a:t>
            </a:r>
            <a:r>
              <a:rPr lang="en-US" sz="3200" b="1" dirty="0"/>
              <a:t>:</a:t>
            </a:r>
            <a:br>
              <a:rPr lang="en-US" sz="3200" b="1" dirty="0"/>
            </a:br>
            <a:r>
              <a:rPr lang="en-US" sz="3200" b="1" dirty="0"/>
              <a:t>The Neural Basis of Imagination</a:t>
            </a:r>
          </a:p>
          <a:p>
            <a:pPr marL="457200" indent="-457200">
              <a:buFont typeface="Arial" panose="020B0604020202020204" pitchFamily="34" charset="0"/>
              <a:buChar char="•"/>
            </a:pPr>
            <a:r>
              <a:rPr lang="en-US" sz="2800" dirty="0"/>
              <a:t>Hippocampal sequences replay the past—and </a:t>
            </a:r>
            <a:r>
              <a:rPr lang="en-US" sz="2800" dirty="0" err="1"/>
              <a:t>preplay</a:t>
            </a:r>
            <a:r>
              <a:rPr lang="en-US" sz="2800" dirty="0"/>
              <a:t> the future.</a:t>
            </a:r>
          </a:p>
          <a:p>
            <a:pPr marL="457200" indent="-457200">
              <a:buFont typeface="Arial" panose="020B0604020202020204" pitchFamily="34" charset="0"/>
              <a:buChar char="•"/>
            </a:pPr>
            <a:r>
              <a:rPr lang="en-US" sz="2800" dirty="0"/>
              <a:t>Simulation links memory to planning.</a:t>
            </a:r>
          </a:p>
          <a:p>
            <a:pPr marL="457200" indent="-457200">
              <a:buFont typeface="Arial" panose="020B0604020202020204" pitchFamily="34" charset="0"/>
              <a:buChar char="•"/>
            </a:pPr>
            <a:r>
              <a:rPr lang="en-US" sz="2800" dirty="0"/>
              <a:t>The same circuit encodes, rehearses, and predicts.</a:t>
            </a:r>
          </a:p>
        </p:txBody>
      </p:sp>
      <p:pic>
        <p:nvPicPr>
          <p:cNvPr id="3" name="Picture 2">
            <a:extLst>
              <a:ext uri="{FF2B5EF4-FFF2-40B4-BE49-F238E27FC236}">
                <a16:creationId xmlns:a16="http://schemas.microsoft.com/office/drawing/2014/main" id="{3296C7BB-9F74-B299-3C17-559EDCFB93BE}"/>
              </a:ext>
            </a:extLst>
          </p:cNvPr>
          <p:cNvPicPr>
            <a:picLocks noChangeAspect="1"/>
          </p:cNvPicPr>
          <p:nvPr/>
        </p:nvPicPr>
        <p:blipFill>
          <a:blip r:embed="rId3"/>
          <a:srcRect b="10899"/>
          <a:stretch>
            <a:fillRect/>
          </a:stretch>
        </p:blipFill>
        <p:spPr>
          <a:xfrm>
            <a:off x="5909137" y="735162"/>
            <a:ext cx="5573114" cy="5189859"/>
          </a:xfrm>
          <a:prstGeom prst="rect">
            <a:avLst/>
          </a:prstGeom>
        </p:spPr>
      </p:pic>
    </p:spTree>
    <p:extLst>
      <p:ext uri="{BB962C8B-B14F-4D97-AF65-F5344CB8AC3E}">
        <p14:creationId xmlns:p14="http://schemas.microsoft.com/office/powerpoint/2010/main" val="1671993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9B79A-6DD9-74CB-B2AD-71FAABF93243}"/>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5854BF13-5DAE-BC55-1026-0AE5FF0050BD}"/>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Memory and Simulation in the Brain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475BE612-8BFC-C4A0-EEBE-CD847F97D7B5}"/>
              </a:ext>
            </a:extLst>
          </p:cNvPr>
          <p:cNvSpPr txBox="1"/>
          <p:nvPr/>
        </p:nvSpPr>
        <p:spPr>
          <a:xfrm>
            <a:off x="216816" y="1834783"/>
            <a:ext cx="7292795" cy="2369880"/>
          </a:xfrm>
          <a:prstGeom prst="rect">
            <a:avLst/>
          </a:prstGeom>
          <a:noFill/>
        </p:spPr>
        <p:txBody>
          <a:bodyPr wrap="square" rtlCol="0">
            <a:spAutoFit/>
          </a:bodyPr>
          <a:lstStyle/>
          <a:p>
            <a:r>
              <a:rPr lang="en-US" sz="3200" b="1" dirty="0"/>
              <a:t>The Hippocampus–Cortex Dialogue: Memory Consolidation and Integration</a:t>
            </a:r>
          </a:p>
          <a:p>
            <a:pPr marL="457200" indent="-457200">
              <a:buFont typeface="Arial" panose="020B0604020202020204" pitchFamily="34" charset="0"/>
              <a:buChar char="•"/>
            </a:pPr>
            <a:r>
              <a:rPr lang="en-US" sz="2800" dirty="0"/>
              <a:t>Hippocampus stores new episodes fast.</a:t>
            </a:r>
          </a:p>
          <a:p>
            <a:pPr marL="457200" indent="-457200">
              <a:buFont typeface="Arial" panose="020B0604020202020204" pitchFamily="34" charset="0"/>
              <a:buChar char="•"/>
            </a:pPr>
            <a:r>
              <a:rPr lang="en-US" sz="2800" dirty="0"/>
              <a:t>Cortex learns slowly, through replay.</a:t>
            </a:r>
          </a:p>
          <a:p>
            <a:pPr marL="457200" indent="-457200">
              <a:buFont typeface="Arial" panose="020B0604020202020204" pitchFamily="34" charset="0"/>
              <a:buChar char="•"/>
            </a:pPr>
            <a:r>
              <a:rPr lang="en-US" sz="2800" dirty="0"/>
              <a:t>Memory is a conversation between the two.</a:t>
            </a:r>
          </a:p>
        </p:txBody>
      </p:sp>
      <p:pic>
        <p:nvPicPr>
          <p:cNvPr id="5" name="Picture 4">
            <a:extLst>
              <a:ext uri="{FF2B5EF4-FFF2-40B4-BE49-F238E27FC236}">
                <a16:creationId xmlns:a16="http://schemas.microsoft.com/office/drawing/2014/main" id="{4E8DCB47-0E7D-F486-08F7-97717BBC3A77}"/>
              </a:ext>
            </a:extLst>
          </p:cNvPr>
          <p:cNvPicPr>
            <a:picLocks noChangeAspect="1"/>
          </p:cNvPicPr>
          <p:nvPr/>
        </p:nvPicPr>
        <p:blipFill>
          <a:blip r:embed="rId3"/>
          <a:stretch>
            <a:fillRect/>
          </a:stretch>
        </p:blipFill>
        <p:spPr>
          <a:xfrm>
            <a:off x="7721049" y="735162"/>
            <a:ext cx="3059262" cy="4721629"/>
          </a:xfrm>
          <a:prstGeom prst="rect">
            <a:avLst/>
          </a:prstGeom>
        </p:spPr>
      </p:pic>
    </p:spTree>
    <p:extLst>
      <p:ext uri="{BB962C8B-B14F-4D97-AF65-F5344CB8AC3E}">
        <p14:creationId xmlns:p14="http://schemas.microsoft.com/office/powerpoint/2010/main" val="493865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31428-F667-AC62-9041-5ADE4BE4D706}"/>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A2C6626-8133-4A34-B951-99CD81565EB1}"/>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Memory and Simulation in the Brain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4FD8BF88-DFAF-4BF2-AAB3-9696CB82E0BB}"/>
              </a:ext>
            </a:extLst>
          </p:cNvPr>
          <p:cNvSpPr txBox="1"/>
          <p:nvPr/>
        </p:nvSpPr>
        <p:spPr>
          <a:xfrm>
            <a:off x="354874" y="4219432"/>
            <a:ext cx="11482251" cy="1877437"/>
          </a:xfrm>
          <a:prstGeom prst="rect">
            <a:avLst/>
          </a:prstGeom>
          <a:noFill/>
        </p:spPr>
        <p:txBody>
          <a:bodyPr wrap="square" rtlCol="0">
            <a:spAutoFit/>
          </a:bodyPr>
          <a:lstStyle/>
          <a:p>
            <a:r>
              <a:rPr lang="en-US" sz="3200" b="1" dirty="0"/>
              <a:t>The Default-Mode Network: The Brain’s Simulation Space</a:t>
            </a:r>
          </a:p>
          <a:p>
            <a:pPr marL="457200" indent="-457200">
              <a:buFont typeface="Arial" panose="020B0604020202020204" pitchFamily="34" charset="0"/>
              <a:buChar char="•"/>
            </a:pPr>
            <a:r>
              <a:rPr lang="en-US" sz="2800" dirty="0"/>
              <a:t>When the brain is “at rest,” it’s not idle.</a:t>
            </a:r>
          </a:p>
          <a:p>
            <a:pPr marL="457200" indent="-457200">
              <a:buFont typeface="Arial" panose="020B0604020202020204" pitchFamily="34" charset="0"/>
              <a:buChar char="•"/>
            </a:pPr>
            <a:r>
              <a:rPr lang="en-US" sz="2800" dirty="0"/>
              <a:t>The default-mode network simulates worlds, selves, and times.</a:t>
            </a:r>
          </a:p>
          <a:p>
            <a:pPr marL="457200" indent="-457200">
              <a:buFont typeface="Arial" panose="020B0604020202020204" pitchFamily="34" charset="0"/>
              <a:buChar char="•"/>
            </a:pPr>
            <a:r>
              <a:rPr lang="en-US" sz="2800" dirty="0"/>
              <a:t>Imagination is the brain’s baseline.</a:t>
            </a:r>
          </a:p>
        </p:txBody>
      </p:sp>
      <p:pic>
        <p:nvPicPr>
          <p:cNvPr id="29698" name="Picture 2" descr="Default mode network: key functions. Neurobiological overview of the DMN with its major constituent parts and the associated functional roles relevant in our functional interpretation. The blue horizontal dashed line indicates the cytoarchitectonic border between the more dorsal BA9 and the more ventral BA10 (Brodmann, 1909). Axonal tracing in monkeys and diffusion tractography in humans suggested that the NAc of the reward circuitry has monosynaptic fiber connections to the vmPFC (Croxson et al., 2005; Haber, Kunishio, Mizobuchi, &amp; Lynd‐Balta, 1995b). Evaluation of propagated value information and triggered affective states encoded in the vmPFC may then feed into the functionally connected partner nodes of the DMN, such as the dmPFC and PMC (Andrews‐Hanna et al., 2010; Bzdok, Langner, Schilbach, Engemann, et al., 2013)">
            <a:extLst>
              <a:ext uri="{FF2B5EF4-FFF2-40B4-BE49-F238E27FC236}">
                <a16:creationId xmlns:a16="http://schemas.microsoft.com/office/drawing/2014/main" id="{F2ECF380-8A78-13FB-264F-96F1631229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91" y="735162"/>
            <a:ext cx="7969218" cy="3525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5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395D4-4099-09A4-6432-9369E164BF41}"/>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C79C484-E3D0-BB23-CC97-E4DC96CA23E0}"/>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Memory and Simulation in the Brain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CC44BB6A-462C-6A76-0602-C0344334265E}"/>
              </a:ext>
            </a:extLst>
          </p:cNvPr>
          <p:cNvSpPr txBox="1"/>
          <p:nvPr/>
        </p:nvSpPr>
        <p:spPr>
          <a:xfrm>
            <a:off x="549325" y="4234758"/>
            <a:ext cx="9125967" cy="1877437"/>
          </a:xfrm>
          <a:prstGeom prst="rect">
            <a:avLst/>
          </a:prstGeom>
          <a:noFill/>
        </p:spPr>
        <p:txBody>
          <a:bodyPr wrap="square" rtlCol="0">
            <a:spAutoFit/>
          </a:bodyPr>
          <a:lstStyle/>
          <a:p>
            <a:r>
              <a:rPr lang="en-US" sz="3200" b="1" dirty="0"/>
              <a:t>Prefrontal Cortex: Modeling Goals and Futures</a:t>
            </a:r>
            <a:endParaRPr lang="en-US" sz="3200" dirty="0"/>
          </a:p>
          <a:p>
            <a:pPr marL="457200" indent="-457200">
              <a:buFont typeface="Arial" panose="020B0604020202020204" pitchFamily="34" charset="0"/>
              <a:buChar char="•"/>
            </a:pPr>
            <a:r>
              <a:rPr lang="en-US" sz="2800" dirty="0"/>
              <a:t>The prefrontal cortex simulates actions before doing them.</a:t>
            </a:r>
          </a:p>
          <a:p>
            <a:pPr marL="457200" indent="-457200">
              <a:buFont typeface="Arial" panose="020B0604020202020204" pitchFamily="34" charset="0"/>
              <a:buChar char="•"/>
            </a:pPr>
            <a:r>
              <a:rPr lang="en-US" sz="2800" dirty="0"/>
              <a:t>It builds goals, plans, and counterfactuals.</a:t>
            </a:r>
          </a:p>
          <a:p>
            <a:pPr marL="457200" indent="-457200">
              <a:buFont typeface="Arial" panose="020B0604020202020204" pitchFamily="34" charset="0"/>
              <a:buChar char="•"/>
            </a:pPr>
            <a:r>
              <a:rPr lang="en-US" sz="2800" dirty="0"/>
              <a:t>Imagination becomes control.</a:t>
            </a:r>
          </a:p>
        </p:txBody>
      </p:sp>
      <p:pic>
        <p:nvPicPr>
          <p:cNvPr id="3" name="Picture 2" descr="A diagram of a step and step&#10;&#10;AI-generated content may be incorrect.">
            <a:extLst>
              <a:ext uri="{FF2B5EF4-FFF2-40B4-BE49-F238E27FC236}">
                <a16:creationId xmlns:a16="http://schemas.microsoft.com/office/drawing/2014/main" id="{76C89089-16DF-152E-F821-A145A04BB21C}"/>
              </a:ext>
            </a:extLst>
          </p:cNvPr>
          <p:cNvPicPr>
            <a:picLocks noChangeAspect="1"/>
          </p:cNvPicPr>
          <p:nvPr/>
        </p:nvPicPr>
        <p:blipFill>
          <a:blip r:embed="rId3"/>
          <a:srcRect b="22526"/>
          <a:stretch>
            <a:fillRect/>
          </a:stretch>
        </p:blipFill>
        <p:spPr>
          <a:xfrm>
            <a:off x="334496" y="871120"/>
            <a:ext cx="11147755" cy="3227679"/>
          </a:xfrm>
          <a:prstGeom prst="rect">
            <a:avLst/>
          </a:prstGeom>
        </p:spPr>
      </p:pic>
    </p:spTree>
    <p:extLst>
      <p:ext uri="{BB962C8B-B14F-4D97-AF65-F5344CB8AC3E}">
        <p14:creationId xmlns:p14="http://schemas.microsoft.com/office/powerpoint/2010/main" val="1712523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603C6-5627-5C57-9CE5-3333D2CB91C7}"/>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FC93D137-4C25-BAF8-BD27-7E6DDC11AC20}"/>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Memory and Simulation in the Brain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2A4385DF-A05C-CF38-5B0E-EAB19D00974F}"/>
              </a:ext>
            </a:extLst>
          </p:cNvPr>
          <p:cNvSpPr txBox="1"/>
          <p:nvPr/>
        </p:nvSpPr>
        <p:spPr>
          <a:xfrm>
            <a:off x="0" y="1346663"/>
            <a:ext cx="4920449" cy="4093428"/>
          </a:xfrm>
          <a:prstGeom prst="rect">
            <a:avLst/>
          </a:prstGeom>
          <a:noFill/>
        </p:spPr>
        <p:txBody>
          <a:bodyPr wrap="square" rtlCol="0">
            <a:spAutoFit/>
          </a:bodyPr>
          <a:lstStyle/>
          <a:p>
            <a:r>
              <a:rPr lang="en-US" sz="3200" b="1" dirty="0"/>
              <a:t>Basal Ganglia: Selecting Simulated Actions</a:t>
            </a:r>
          </a:p>
          <a:p>
            <a:pPr marL="457200" indent="-457200">
              <a:buFont typeface="Arial" panose="020B0604020202020204" pitchFamily="34" charset="0"/>
              <a:buChar char="•"/>
            </a:pPr>
            <a:r>
              <a:rPr lang="en-US" sz="2800" dirty="0"/>
              <a:t>The prefrontal cortex simulates actions before doing them.</a:t>
            </a:r>
          </a:p>
          <a:p>
            <a:pPr marL="457200" indent="-457200">
              <a:buFont typeface="Arial" panose="020B0604020202020204" pitchFamily="34" charset="0"/>
              <a:buChar char="•"/>
            </a:pPr>
            <a:r>
              <a:rPr lang="en-US" sz="2800" dirty="0"/>
              <a:t>It builds goals, plans, and counterfactuals.</a:t>
            </a:r>
          </a:p>
          <a:p>
            <a:pPr marL="457200" indent="-457200">
              <a:buFont typeface="Arial" panose="020B0604020202020204" pitchFamily="34" charset="0"/>
              <a:buChar char="•"/>
            </a:pPr>
            <a:r>
              <a:rPr lang="en-US" sz="2800" dirty="0"/>
              <a:t>Imagination becomes control.</a:t>
            </a:r>
          </a:p>
        </p:txBody>
      </p:sp>
      <p:pic>
        <p:nvPicPr>
          <p:cNvPr id="3" name="Picture 2" descr="A diagram of a diagram of a variety of types of mammals&#10;&#10;AI-generated content may be incorrect.">
            <a:extLst>
              <a:ext uri="{FF2B5EF4-FFF2-40B4-BE49-F238E27FC236}">
                <a16:creationId xmlns:a16="http://schemas.microsoft.com/office/drawing/2014/main" id="{58889D46-B270-E338-A160-D2695B994124}"/>
              </a:ext>
            </a:extLst>
          </p:cNvPr>
          <p:cNvPicPr>
            <a:picLocks noChangeAspect="1"/>
          </p:cNvPicPr>
          <p:nvPr/>
        </p:nvPicPr>
        <p:blipFill>
          <a:blip r:embed="rId3"/>
          <a:srcRect b="15090"/>
          <a:stretch>
            <a:fillRect/>
          </a:stretch>
        </p:blipFill>
        <p:spPr>
          <a:xfrm>
            <a:off x="4246193" y="1346663"/>
            <a:ext cx="7945807" cy="3807036"/>
          </a:xfrm>
          <a:prstGeom prst="rect">
            <a:avLst/>
          </a:prstGeom>
        </p:spPr>
      </p:pic>
    </p:spTree>
    <p:extLst>
      <p:ext uri="{BB962C8B-B14F-4D97-AF65-F5344CB8AC3E}">
        <p14:creationId xmlns:p14="http://schemas.microsoft.com/office/powerpoint/2010/main" val="711078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BA519-E018-0809-CA7D-84158C50348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F791E483-B7C7-7682-A7C0-47558FC8848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Memory and Simulation in the Brain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225DC02B-84DC-EA2D-5F74-E33784A21C85}"/>
              </a:ext>
            </a:extLst>
          </p:cNvPr>
          <p:cNvSpPr txBox="1"/>
          <p:nvPr/>
        </p:nvSpPr>
        <p:spPr>
          <a:xfrm>
            <a:off x="606997" y="871307"/>
            <a:ext cx="10875254" cy="2308324"/>
          </a:xfrm>
          <a:prstGeom prst="rect">
            <a:avLst/>
          </a:prstGeom>
          <a:noFill/>
        </p:spPr>
        <p:txBody>
          <a:bodyPr wrap="square" rtlCol="0">
            <a:spAutoFit/>
          </a:bodyPr>
          <a:lstStyle/>
          <a:p>
            <a:r>
              <a:rPr lang="en-US" sz="3200" b="1" dirty="0"/>
              <a:t>Integration: The </a:t>
            </a:r>
            <a:r>
              <a:rPr lang="en-US" sz="3200" b="1" dirty="0" err="1"/>
              <a:t>Cortico</a:t>
            </a:r>
            <a:r>
              <a:rPr lang="en-US" sz="3200" b="1" dirty="0"/>
              <a:t>–Hippocampal–Basal Ganglia Loop</a:t>
            </a:r>
            <a:endParaRPr lang="en-US" sz="3200" dirty="0"/>
          </a:p>
          <a:p>
            <a:pPr marL="457200" indent="-457200">
              <a:buFont typeface="Arial" panose="020B0604020202020204" pitchFamily="34" charset="0"/>
              <a:buChar char="•"/>
            </a:pPr>
            <a:r>
              <a:rPr lang="en-US" sz="2800" dirty="0"/>
              <a:t>Cortex predicts.</a:t>
            </a:r>
          </a:p>
          <a:p>
            <a:pPr marL="457200" indent="-457200">
              <a:buFont typeface="Arial" panose="020B0604020202020204" pitchFamily="34" charset="0"/>
              <a:buChar char="•"/>
            </a:pPr>
            <a:r>
              <a:rPr lang="en-US" sz="2800" dirty="0"/>
              <a:t>Hippocampus imagines.</a:t>
            </a:r>
          </a:p>
          <a:p>
            <a:pPr marL="457200" indent="-457200">
              <a:buFont typeface="Arial" panose="020B0604020202020204" pitchFamily="34" charset="0"/>
              <a:buChar char="•"/>
            </a:pPr>
            <a:r>
              <a:rPr lang="en-US" sz="2800" dirty="0"/>
              <a:t>Basal ganglia choose.</a:t>
            </a:r>
          </a:p>
          <a:p>
            <a:pPr marL="457200" indent="-457200">
              <a:buFont typeface="Arial" panose="020B0604020202020204" pitchFamily="34" charset="0"/>
              <a:buChar char="•"/>
            </a:pPr>
            <a:r>
              <a:rPr lang="en-US" sz="2800" dirty="0"/>
              <a:t>Together, they make thought actionable.</a:t>
            </a:r>
          </a:p>
        </p:txBody>
      </p:sp>
      <p:pic>
        <p:nvPicPr>
          <p:cNvPr id="30721" name="Picture 1" descr="page146image63637536">
            <a:extLst>
              <a:ext uri="{FF2B5EF4-FFF2-40B4-BE49-F238E27FC236}">
                <a16:creationId xmlns:a16="http://schemas.microsoft.com/office/drawing/2014/main" id="{5C8728B0-FD6B-8877-E4C8-6D3C166B6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7286" y="3315776"/>
            <a:ext cx="7174082" cy="278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372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39E16-1C74-B26A-7669-4D286AB42C30}"/>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AE14DA74-4D4E-1EFA-D7C6-BE2363581FE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Memory and Simulation in the Brain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F65E151A-2A74-D915-4244-44A1BC707E37}"/>
              </a:ext>
            </a:extLst>
          </p:cNvPr>
          <p:cNvSpPr txBox="1"/>
          <p:nvPr/>
        </p:nvSpPr>
        <p:spPr>
          <a:xfrm>
            <a:off x="5624549" y="1566951"/>
            <a:ext cx="5857702" cy="3724096"/>
          </a:xfrm>
          <a:prstGeom prst="rect">
            <a:avLst/>
          </a:prstGeom>
          <a:noFill/>
        </p:spPr>
        <p:txBody>
          <a:bodyPr wrap="square" rtlCol="0">
            <a:spAutoFit/>
          </a:bodyPr>
          <a:lstStyle/>
          <a:p>
            <a:r>
              <a:rPr lang="en-US" sz="3200" b="1" dirty="0"/>
              <a:t>From Reptile Brain to Mammal Brain: Expanding the Predictive Circuit?</a:t>
            </a:r>
            <a:endParaRPr lang="en-US" sz="3200" dirty="0"/>
          </a:p>
          <a:p>
            <a:pPr marL="457200" indent="-457200">
              <a:buFont typeface="Arial" panose="020B0604020202020204" pitchFamily="34" charset="0"/>
              <a:buChar char="•"/>
            </a:pPr>
            <a:r>
              <a:rPr lang="en-US" sz="2800" dirty="0"/>
              <a:t>Mammals didn’t invent prediction.</a:t>
            </a:r>
          </a:p>
          <a:p>
            <a:pPr marL="457200" indent="-457200">
              <a:buFont typeface="Arial" panose="020B0604020202020204" pitchFamily="34" charset="0"/>
              <a:buChar char="•"/>
            </a:pPr>
            <a:r>
              <a:rPr lang="en-US" sz="2800" dirty="0"/>
              <a:t>They expanded it—adding memory, imagination, and control.</a:t>
            </a:r>
          </a:p>
          <a:p>
            <a:pPr marL="457200" indent="-457200">
              <a:buFont typeface="Arial" panose="020B0604020202020204" pitchFamily="34" charset="0"/>
              <a:buChar char="•"/>
            </a:pPr>
            <a:r>
              <a:rPr lang="en-US" sz="2800" dirty="0"/>
              <a:t>The neocortex scaled up an ancient loop.</a:t>
            </a:r>
          </a:p>
        </p:txBody>
      </p:sp>
      <p:pic>
        <p:nvPicPr>
          <p:cNvPr id="31746" name="Picture 2" descr="The reptilian brain: Current Biology">
            <a:extLst>
              <a:ext uri="{FF2B5EF4-FFF2-40B4-BE49-F238E27FC236}">
                <a16:creationId xmlns:a16="http://schemas.microsoft.com/office/drawing/2014/main" id="{1038126D-3F14-7F68-5746-10ED68E1D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792" y="924017"/>
            <a:ext cx="3998694" cy="5009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341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E12BD-5782-DC4A-8FFE-DFBCD7EDE28F}"/>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4DAEEABC-FD2B-108C-6E17-25D14F42B014}"/>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Memory and Simulation in the Brain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FAC23771-AB88-BA10-7748-516A282ECD1E}"/>
              </a:ext>
            </a:extLst>
          </p:cNvPr>
          <p:cNvSpPr txBox="1"/>
          <p:nvPr/>
        </p:nvSpPr>
        <p:spPr>
          <a:xfrm>
            <a:off x="7474226" y="1132416"/>
            <a:ext cx="4717774" cy="4585871"/>
          </a:xfrm>
          <a:prstGeom prst="rect">
            <a:avLst/>
          </a:prstGeom>
          <a:noFill/>
        </p:spPr>
        <p:txBody>
          <a:bodyPr wrap="square" rtlCol="0">
            <a:spAutoFit/>
          </a:bodyPr>
          <a:lstStyle/>
          <a:p>
            <a:r>
              <a:rPr lang="en-US" sz="3200" b="1" dirty="0"/>
              <a:t>From Reptile Brain to Mammal Brain: Expanding the Predictive Circuit?</a:t>
            </a:r>
            <a:endParaRPr lang="en-US" sz="3200" dirty="0"/>
          </a:p>
          <a:p>
            <a:pPr marL="457200" indent="-457200">
              <a:buFont typeface="Arial" panose="020B0604020202020204" pitchFamily="34" charset="0"/>
              <a:buChar char="•"/>
            </a:pPr>
            <a:r>
              <a:rPr lang="en-US" sz="2800" dirty="0"/>
              <a:t>Mammals didn’t invent prediction.</a:t>
            </a:r>
          </a:p>
          <a:p>
            <a:pPr marL="457200" indent="-457200">
              <a:buFont typeface="Arial" panose="020B0604020202020204" pitchFamily="34" charset="0"/>
              <a:buChar char="•"/>
            </a:pPr>
            <a:r>
              <a:rPr lang="en-US" sz="2800" dirty="0"/>
              <a:t>They expanded it—adding memory, imagination, and control.</a:t>
            </a:r>
          </a:p>
          <a:p>
            <a:pPr marL="457200" indent="-457200">
              <a:buFont typeface="Arial" panose="020B0604020202020204" pitchFamily="34" charset="0"/>
              <a:buChar char="•"/>
            </a:pPr>
            <a:r>
              <a:rPr lang="en-US" sz="2800" dirty="0"/>
              <a:t>The neocortex scaled up an ancient loop.</a:t>
            </a:r>
          </a:p>
        </p:txBody>
      </p:sp>
      <p:pic>
        <p:nvPicPr>
          <p:cNvPr id="3" name="Picture 2" descr="A diagram of the brain&#10;&#10;AI-generated content may be incorrect.">
            <a:extLst>
              <a:ext uri="{FF2B5EF4-FFF2-40B4-BE49-F238E27FC236}">
                <a16:creationId xmlns:a16="http://schemas.microsoft.com/office/drawing/2014/main" id="{D0011FF8-6AA0-A4E1-AEEC-5D7C003EF2D8}"/>
              </a:ext>
            </a:extLst>
          </p:cNvPr>
          <p:cNvPicPr>
            <a:picLocks noChangeAspect="1"/>
          </p:cNvPicPr>
          <p:nvPr/>
        </p:nvPicPr>
        <p:blipFill>
          <a:blip r:embed="rId3"/>
          <a:stretch>
            <a:fillRect/>
          </a:stretch>
        </p:blipFill>
        <p:spPr>
          <a:xfrm>
            <a:off x="125340" y="1277909"/>
            <a:ext cx="7326010" cy="4440378"/>
          </a:xfrm>
          <a:prstGeom prst="rect">
            <a:avLst/>
          </a:prstGeom>
        </p:spPr>
      </p:pic>
    </p:spTree>
    <p:extLst>
      <p:ext uri="{BB962C8B-B14F-4D97-AF65-F5344CB8AC3E}">
        <p14:creationId xmlns:p14="http://schemas.microsoft.com/office/powerpoint/2010/main" val="1456035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A717F-27C0-570D-CDC7-8E32B5F0B63E}"/>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6B0A1DAC-23D0-E3FE-802F-654BC8F82B6D}"/>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Memory and Simulation in the Brain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B316BBE2-EBA1-1ED0-51C2-9CA6FA2EF82A}"/>
              </a:ext>
            </a:extLst>
          </p:cNvPr>
          <p:cNvSpPr txBox="1"/>
          <p:nvPr/>
        </p:nvSpPr>
        <p:spPr>
          <a:xfrm>
            <a:off x="7474226" y="1132416"/>
            <a:ext cx="4717774" cy="4154984"/>
          </a:xfrm>
          <a:prstGeom prst="rect">
            <a:avLst/>
          </a:prstGeom>
          <a:noFill/>
        </p:spPr>
        <p:txBody>
          <a:bodyPr wrap="square" rtlCol="0">
            <a:spAutoFit/>
          </a:bodyPr>
          <a:lstStyle/>
          <a:p>
            <a:r>
              <a:rPr lang="en-US" sz="3200" b="1" dirty="0"/>
              <a:t>Birds and Convergent Circuits: Parallel Solutions to Prediction</a:t>
            </a:r>
          </a:p>
          <a:p>
            <a:pPr marL="457200" indent="-457200">
              <a:buFont typeface="Arial" panose="020B0604020202020204" pitchFamily="34" charset="0"/>
              <a:buChar char="•"/>
            </a:pPr>
            <a:r>
              <a:rPr lang="en-US" sz="2800" dirty="0"/>
              <a:t>Birds lack a neocortex—but not imagination.</a:t>
            </a:r>
          </a:p>
          <a:p>
            <a:pPr marL="457200" indent="-457200">
              <a:buFont typeface="Arial" panose="020B0604020202020204" pitchFamily="34" charset="0"/>
              <a:buChar char="•"/>
            </a:pPr>
            <a:r>
              <a:rPr lang="en-US" sz="2800" dirty="0"/>
              <a:t>The avian pallium evolved its own predictive circuits.</a:t>
            </a:r>
          </a:p>
          <a:p>
            <a:pPr marL="457200" indent="-457200">
              <a:buFont typeface="Arial" panose="020B0604020202020204" pitchFamily="34" charset="0"/>
              <a:buChar char="•"/>
            </a:pPr>
            <a:r>
              <a:rPr lang="en-US" sz="2800" dirty="0"/>
              <a:t>Different anatomy, same computation.</a:t>
            </a:r>
          </a:p>
        </p:txBody>
      </p:sp>
      <p:pic>
        <p:nvPicPr>
          <p:cNvPr id="32770" name="Picture 2" descr="Evolution of the Pallium in Birds and Reptiles | SpringerLink">
            <a:extLst>
              <a:ext uri="{FF2B5EF4-FFF2-40B4-BE49-F238E27FC236}">
                <a16:creationId xmlns:a16="http://schemas.microsoft.com/office/drawing/2014/main" id="{5E449EB3-7006-64F7-1895-A2A328FCE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59" y="647487"/>
            <a:ext cx="6937779" cy="5124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498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92C7F2-9EA7-9FAD-8DE8-73FDE5315F3E}"/>
              </a:ext>
            </a:extLst>
          </p:cNvPr>
          <p:cNvSpPr txBox="1"/>
          <p:nvPr/>
        </p:nvSpPr>
        <p:spPr>
          <a:xfrm>
            <a:off x="2332382" y="1404730"/>
            <a:ext cx="6361043" cy="4031873"/>
          </a:xfrm>
          <a:prstGeom prst="rect">
            <a:avLst/>
          </a:prstGeom>
          <a:noFill/>
        </p:spPr>
        <p:txBody>
          <a:bodyPr wrap="square" rtlCol="0">
            <a:spAutoFit/>
          </a:bodyPr>
          <a:lstStyle/>
          <a:p>
            <a:r>
              <a:rPr lang="en-US" sz="3200" dirty="0"/>
              <a:t>Reading Check 9-3</a:t>
            </a:r>
          </a:p>
          <a:p>
            <a:endParaRPr lang="en-US" sz="3200" dirty="0"/>
          </a:p>
          <a:p>
            <a:r>
              <a:rPr lang="en-US" sz="3200" dirty="0"/>
              <a:t>Password: cortex</a:t>
            </a:r>
          </a:p>
          <a:p>
            <a:endParaRPr lang="en-US" sz="3200" dirty="0"/>
          </a:p>
          <a:p>
            <a:r>
              <a:rPr lang="en-US" sz="3200" dirty="0"/>
              <a:t>Think about your oldest memory? Given what we’ve learned in this class so far, why do you think it is your first? </a:t>
            </a:r>
          </a:p>
        </p:txBody>
      </p:sp>
    </p:spTree>
    <p:extLst>
      <p:ext uri="{BB962C8B-B14F-4D97-AF65-F5344CB8AC3E}">
        <p14:creationId xmlns:p14="http://schemas.microsoft.com/office/powerpoint/2010/main" val="705871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961BF-42D0-A2A2-4E57-40F83CF233B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B7E7EEA4-6243-EDA9-4330-2DDE9545EBD9}"/>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Memory and Simulation in the Brain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94024994-3152-2207-9E64-331651D82E80}"/>
              </a:ext>
            </a:extLst>
          </p:cNvPr>
          <p:cNvSpPr txBox="1"/>
          <p:nvPr/>
        </p:nvSpPr>
        <p:spPr>
          <a:xfrm>
            <a:off x="7474226" y="1132416"/>
            <a:ext cx="4717774" cy="4093428"/>
          </a:xfrm>
          <a:prstGeom prst="rect">
            <a:avLst/>
          </a:prstGeom>
          <a:noFill/>
        </p:spPr>
        <p:txBody>
          <a:bodyPr wrap="square" rtlCol="0">
            <a:spAutoFit/>
          </a:bodyPr>
          <a:lstStyle/>
          <a:p>
            <a:r>
              <a:rPr lang="en-US" sz="3200" b="1" dirty="0"/>
              <a:t>Dreaming and Predictive Maintenance</a:t>
            </a:r>
            <a:endParaRPr lang="en-US" sz="3200" dirty="0"/>
          </a:p>
          <a:p>
            <a:pPr marL="457200" indent="-457200">
              <a:buFont typeface="Arial" panose="020B0604020202020204" pitchFamily="34" charset="0"/>
              <a:buChar char="•"/>
            </a:pPr>
            <a:r>
              <a:rPr lang="en-US" sz="2800" dirty="0"/>
              <a:t>Dreaming recalibrates the generative model.</a:t>
            </a:r>
          </a:p>
          <a:p>
            <a:pPr marL="457200" indent="-457200">
              <a:buFont typeface="Arial" panose="020B0604020202020204" pitchFamily="34" charset="0"/>
              <a:buChar char="•"/>
            </a:pPr>
            <a:r>
              <a:rPr lang="en-US" sz="2800" dirty="0"/>
              <a:t>REM sleep replays, recombines, and repairs predictions.</a:t>
            </a:r>
          </a:p>
          <a:p>
            <a:pPr marL="457200" indent="-457200">
              <a:buFont typeface="Arial" panose="020B0604020202020204" pitchFamily="34" charset="0"/>
              <a:buChar char="•"/>
            </a:pPr>
            <a:r>
              <a:rPr lang="en-US" sz="2800" dirty="0"/>
              <a:t>The brain updates itself offline.</a:t>
            </a:r>
          </a:p>
        </p:txBody>
      </p:sp>
      <p:pic>
        <p:nvPicPr>
          <p:cNvPr id="33794" name="Picture 2" descr="Brain Activity During Rem Sleep #6 by Fernando Da Cunha/science Photo  Library">
            <a:extLst>
              <a:ext uri="{FF2B5EF4-FFF2-40B4-BE49-F238E27FC236}">
                <a16:creationId xmlns:a16="http://schemas.microsoft.com/office/drawing/2014/main" id="{E66C607F-0226-6ED2-F0A7-4DFC26E508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33789"/>
            <a:ext cx="7484469" cy="4490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296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DC8EB-F20F-FFC9-B62E-8654DDB53CED}"/>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9CF7CA20-1F2D-2B27-597E-A6F45AAE06AC}"/>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Memory and Simulation in the Brain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1FEC616D-DE0E-D468-52A1-D80FF0B2C53A}"/>
              </a:ext>
            </a:extLst>
          </p:cNvPr>
          <p:cNvSpPr txBox="1"/>
          <p:nvPr/>
        </p:nvSpPr>
        <p:spPr>
          <a:xfrm>
            <a:off x="232757" y="4108372"/>
            <a:ext cx="12075622" cy="1877437"/>
          </a:xfrm>
          <a:prstGeom prst="rect">
            <a:avLst/>
          </a:prstGeom>
          <a:noFill/>
        </p:spPr>
        <p:txBody>
          <a:bodyPr wrap="square" rtlCol="0">
            <a:spAutoFit/>
          </a:bodyPr>
          <a:lstStyle/>
          <a:p>
            <a:r>
              <a:rPr lang="en-US" sz="3200" b="1" dirty="0"/>
              <a:t>When Prediction Fails: Hallucination, Delusion, and Sensory Overload</a:t>
            </a:r>
          </a:p>
          <a:p>
            <a:pPr marL="457200" indent="-457200">
              <a:buFont typeface="Arial" panose="020B0604020202020204" pitchFamily="34" charset="0"/>
              <a:buChar char="•"/>
            </a:pPr>
            <a:r>
              <a:rPr lang="en-US" sz="2800" dirty="0"/>
              <a:t>Too much prediction → hallucination.</a:t>
            </a:r>
          </a:p>
          <a:p>
            <a:pPr marL="457200" indent="-457200">
              <a:buFont typeface="Arial" panose="020B0604020202020204" pitchFamily="34" charset="0"/>
              <a:buChar char="•"/>
            </a:pPr>
            <a:r>
              <a:rPr lang="en-US" sz="2800" dirty="0"/>
              <a:t>Too much input → chaos.</a:t>
            </a:r>
          </a:p>
          <a:p>
            <a:pPr marL="457200" indent="-457200">
              <a:buFont typeface="Arial" panose="020B0604020202020204" pitchFamily="34" charset="0"/>
              <a:buChar char="•"/>
            </a:pPr>
            <a:r>
              <a:rPr lang="en-US" sz="2800" dirty="0"/>
              <a:t>Perception depends on balance.</a:t>
            </a:r>
          </a:p>
        </p:txBody>
      </p:sp>
      <p:pic>
        <p:nvPicPr>
          <p:cNvPr id="34818" name="Picture 2" descr="A brain mechanism underlying 'vision' in the blind is revealed">
            <a:extLst>
              <a:ext uri="{FF2B5EF4-FFF2-40B4-BE49-F238E27FC236}">
                <a16:creationId xmlns:a16="http://schemas.microsoft.com/office/drawing/2014/main" id="{08481B92-5D9C-C8A8-D6F3-D85E0DD02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551" y="1108401"/>
            <a:ext cx="8999913" cy="2999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0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EFC11-4088-681E-AE92-50BACA1C194D}"/>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20B48414-D84F-1825-E6AB-7D145065DD2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Memory and Simulation in the Brain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5A9F2C7B-B5BD-A547-B006-90FF5029882E}"/>
              </a:ext>
            </a:extLst>
          </p:cNvPr>
          <p:cNvSpPr txBox="1"/>
          <p:nvPr/>
        </p:nvSpPr>
        <p:spPr>
          <a:xfrm>
            <a:off x="7474226" y="1132416"/>
            <a:ext cx="4717774" cy="3231654"/>
          </a:xfrm>
          <a:prstGeom prst="rect">
            <a:avLst/>
          </a:prstGeom>
          <a:noFill/>
        </p:spPr>
        <p:txBody>
          <a:bodyPr wrap="square" rtlCol="0">
            <a:spAutoFit/>
          </a:bodyPr>
          <a:lstStyle/>
          <a:p>
            <a:r>
              <a:rPr lang="en-US" sz="3200" b="1" dirty="0"/>
              <a:t>Energy and Efficiency: </a:t>
            </a:r>
          </a:p>
          <a:p>
            <a:r>
              <a:rPr lang="en-US" sz="3200" b="1" dirty="0"/>
              <a:t>The Cost of Prediction</a:t>
            </a:r>
          </a:p>
          <a:p>
            <a:pPr marL="457200" indent="-457200">
              <a:buFont typeface="Arial" panose="020B0604020202020204" pitchFamily="34" charset="0"/>
              <a:buChar char="•"/>
            </a:pPr>
            <a:r>
              <a:rPr lang="en-US" sz="2800" dirty="0"/>
              <a:t>Prediction saves energy—</a:t>
            </a:r>
          </a:p>
          <a:p>
            <a:pPr marL="457200" indent="-457200">
              <a:buFont typeface="Arial" panose="020B0604020202020204" pitchFamily="34" charset="0"/>
              <a:buChar char="•"/>
            </a:pPr>
            <a:r>
              <a:rPr lang="en-US" sz="2800" dirty="0"/>
              <a:t>but maintaining the model is expensive.</a:t>
            </a:r>
          </a:p>
          <a:p>
            <a:pPr marL="457200" indent="-457200">
              <a:buFont typeface="Arial" panose="020B0604020202020204" pitchFamily="34" charset="0"/>
              <a:buChar char="•"/>
            </a:pPr>
            <a:r>
              <a:rPr lang="en-US" sz="2800" dirty="0"/>
              <a:t>Brains trade computation for surprise reduction.</a:t>
            </a:r>
          </a:p>
        </p:txBody>
      </p:sp>
      <p:graphicFrame>
        <p:nvGraphicFramePr>
          <p:cNvPr id="5" name="Chart 4">
            <a:extLst>
              <a:ext uri="{FF2B5EF4-FFF2-40B4-BE49-F238E27FC236}">
                <a16:creationId xmlns:a16="http://schemas.microsoft.com/office/drawing/2014/main" id="{1287983C-839A-4F82-F5B5-D76480F22DE8}"/>
              </a:ext>
            </a:extLst>
          </p:cNvPr>
          <p:cNvGraphicFramePr/>
          <p:nvPr>
            <p:extLst>
              <p:ext uri="{D42A27DB-BD31-4B8C-83A1-F6EECF244321}">
                <p14:modId xmlns:p14="http://schemas.microsoft.com/office/powerpoint/2010/main" val="1501268565"/>
              </p:ext>
            </p:extLst>
          </p:nvPr>
        </p:nvGraphicFramePr>
        <p:xfrm>
          <a:off x="652087" y="964276"/>
          <a:ext cx="6696364" cy="442591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AB9C1D91-BE86-208A-728B-C79764D3B471}"/>
              </a:ext>
            </a:extLst>
          </p:cNvPr>
          <p:cNvSpPr txBox="1"/>
          <p:nvPr/>
        </p:nvSpPr>
        <p:spPr>
          <a:xfrm>
            <a:off x="4335489" y="2196601"/>
            <a:ext cx="670440" cy="369332"/>
          </a:xfrm>
          <a:prstGeom prst="rect">
            <a:avLst/>
          </a:prstGeom>
          <a:noFill/>
        </p:spPr>
        <p:txBody>
          <a:bodyPr wrap="none" rtlCol="0">
            <a:spAutoFit/>
          </a:bodyPr>
          <a:lstStyle/>
          <a:p>
            <a:r>
              <a:rPr lang="en-US" dirty="0"/>
              <a:t>Brain</a:t>
            </a:r>
          </a:p>
        </p:txBody>
      </p:sp>
      <p:sp>
        <p:nvSpPr>
          <p:cNvPr id="7" name="TextBox 6">
            <a:extLst>
              <a:ext uri="{FF2B5EF4-FFF2-40B4-BE49-F238E27FC236}">
                <a16:creationId xmlns:a16="http://schemas.microsoft.com/office/drawing/2014/main" id="{4FFC33A5-9CD7-2354-B8F8-A3DA0858DB76}"/>
              </a:ext>
            </a:extLst>
          </p:cNvPr>
          <p:cNvSpPr txBox="1"/>
          <p:nvPr/>
        </p:nvSpPr>
        <p:spPr>
          <a:xfrm>
            <a:off x="4697223" y="3826501"/>
            <a:ext cx="907236" cy="369332"/>
          </a:xfrm>
          <a:prstGeom prst="rect">
            <a:avLst/>
          </a:prstGeom>
          <a:noFill/>
        </p:spPr>
        <p:txBody>
          <a:bodyPr wrap="none" rtlCol="0">
            <a:spAutoFit/>
          </a:bodyPr>
          <a:lstStyle/>
          <a:p>
            <a:r>
              <a:rPr lang="en-US" dirty="0"/>
              <a:t>Kidneys</a:t>
            </a:r>
          </a:p>
        </p:txBody>
      </p:sp>
      <p:sp>
        <p:nvSpPr>
          <p:cNvPr id="8" name="TextBox 7">
            <a:extLst>
              <a:ext uri="{FF2B5EF4-FFF2-40B4-BE49-F238E27FC236}">
                <a16:creationId xmlns:a16="http://schemas.microsoft.com/office/drawing/2014/main" id="{3EF6C86F-04BD-434A-DBAD-AF85C55F2E7D}"/>
              </a:ext>
            </a:extLst>
          </p:cNvPr>
          <p:cNvSpPr txBox="1"/>
          <p:nvPr/>
        </p:nvSpPr>
        <p:spPr>
          <a:xfrm>
            <a:off x="2151589" y="3082849"/>
            <a:ext cx="949299" cy="646331"/>
          </a:xfrm>
          <a:prstGeom prst="rect">
            <a:avLst/>
          </a:prstGeom>
          <a:noFill/>
        </p:spPr>
        <p:txBody>
          <a:bodyPr wrap="none" rtlCol="0">
            <a:spAutoFit/>
          </a:bodyPr>
          <a:lstStyle/>
          <a:p>
            <a:r>
              <a:rPr lang="en-US" dirty="0"/>
              <a:t>Skeletal</a:t>
            </a:r>
          </a:p>
          <a:p>
            <a:r>
              <a:rPr lang="en-US" dirty="0"/>
              <a:t>Muscles</a:t>
            </a:r>
          </a:p>
        </p:txBody>
      </p:sp>
      <p:sp>
        <p:nvSpPr>
          <p:cNvPr id="9" name="TextBox 8">
            <a:extLst>
              <a:ext uri="{FF2B5EF4-FFF2-40B4-BE49-F238E27FC236}">
                <a16:creationId xmlns:a16="http://schemas.microsoft.com/office/drawing/2014/main" id="{88E774C0-3551-0D74-A930-B2EC5B03276C}"/>
              </a:ext>
            </a:extLst>
          </p:cNvPr>
          <p:cNvSpPr txBox="1"/>
          <p:nvPr/>
        </p:nvSpPr>
        <p:spPr>
          <a:xfrm>
            <a:off x="3100888" y="4430685"/>
            <a:ext cx="1528945" cy="369332"/>
          </a:xfrm>
          <a:prstGeom prst="rect">
            <a:avLst/>
          </a:prstGeom>
          <a:noFill/>
        </p:spPr>
        <p:txBody>
          <a:bodyPr wrap="none" rtlCol="0">
            <a:spAutoFit/>
          </a:bodyPr>
          <a:lstStyle/>
          <a:p>
            <a:r>
              <a:rPr lang="en-US" dirty="0"/>
              <a:t>Liver &amp; Spleen</a:t>
            </a:r>
          </a:p>
        </p:txBody>
      </p:sp>
      <p:sp>
        <p:nvSpPr>
          <p:cNvPr id="10" name="TextBox 9">
            <a:extLst>
              <a:ext uri="{FF2B5EF4-FFF2-40B4-BE49-F238E27FC236}">
                <a16:creationId xmlns:a16="http://schemas.microsoft.com/office/drawing/2014/main" id="{99F468D6-9A9A-6C7C-67EE-D4D30E743230}"/>
              </a:ext>
            </a:extLst>
          </p:cNvPr>
          <p:cNvSpPr txBox="1"/>
          <p:nvPr/>
        </p:nvSpPr>
        <p:spPr>
          <a:xfrm>
            <a:off x="2735243" y="2178099"/>
            <a:ext cx="731290" cy="369332"/>
          </a:xfrm>
          <a:prstGeom prst="rect">
            <a:avLst/>
          </a:prstGeom>
          <a:noFill/>
        </p:spPr>
        <p:txBody>
          <a:bodyPr wrap="none" rtlCol="0">
            <a:spAutoFit/>
          </a:bodyPr>
          <a:lstStyle/>
          <a:p>
            <a:r>
              <a:rPr lang="en-US" dirty="0"/>
              <a:t>Other</a:t>
            </a:r>
          </a:p>
        </p:txBody>
      </p:sp>
      <p:sp>
        <p:nvSpPr>
          <p:cNvPr id="11" name="TextBox 10">
            <a:extLst>
              <a:ext uri="{FF2B5EF4-FFF2-40B4-BE49-F238E27FC236}">
                <a16:creationId xmlns:a16="http://schemas.microsoft.com/office/drawing/2014/main" id="{00B6FBF9-FB46-6530-98DA-CD86092B0645}"/>
              </a:ext>
            </a:extLst>
          </p:cNvPr>
          <p:cNvSpPr txBox="1"/>
          <p:nvPr/>
        </p:nvSpPr>
        <p:spPr>
          <a:xfrm>
            <a:off x="5057473" y="2992565"/>
            <a:ext cx="712054" cy="369332"/>
          </a:xfrm>
          <a:prstGeom prst="rect">
            <a:avLst/>
          </a:prstGeom>
          <a:noFill/>
        </p:spPr>
        <p:txBody>
          <a:bodyPr wrap="none" rtlCol="0">
            <a:spAutoFit/>
          </a:bodyPr>
          <a:lstStyle/>
          <a:p>
            <a:r>
              <a:rPr lang="en-US" dirty="0"/>
              <a:t>Heart</a:t>
            </a:r>
          </a:p>
        </p:txBody>
      </p:sp>
    </p:spTree>
    <p:extLst>
      <p:ext uri="{BB962C8B-B14F-4D97-AF65-F5344CB8AC3E}">
        <p14:creationId xmlns:p14="http://schemas.microsoft.com/office/powerpoint/2010/main" val="1416568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ADC82-AE57-FE64-E903-E0C098AA2B9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51341802-23B6-5E2D-259F-0D795AAB6D3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Memory and Simulation in the Brain</a:t>
            </a:r>
            <a:endParaRPr lang="en-US" dirty="0"/>
          </a:p>
        </p:txBody>
      </p:sp>
      <p:sp>
        <p:nvSpPr>
          <p:cNvPr id="2" name="TextBox 1">
            <a:extLst>
              <a:ext uri="{FF2B5EF4-FFF2-40B4-BE49-F238E27FC236}">
                <a16:creationId xmlns:a16="http://schemas.microsoft.com/office/drawing/2014/main" id="{DA618609-ABDD-B3F2-23C7-B28731F0AA5B}"/>
              </a:ext>
            </a:extLst>
          </p:cNvPr>
          <p:cNvSpPr txBox="1"/>
          <p:nvPr/>
        </p:nvSpPr>
        <p:spPr>
          <a:xfrm>
            <a:off x="5695829" y="1357173"/>
            <a:ext cx="6262254" cy="3046988"/>
          </a:xfrm>
          <a:prstGeom prst="rect">
            <a:avLst/>
          </a:prstGeom>
          <a:noFill/>
        </p:spPr>
        <p:txBody>
          <a:bodyPr wrap="square" rtlCol="0">
            <a:spAutoFit/>
          </a:bodyPr>
          <a:lstStyle/>
          <a:p>
            <a:r>
              <a:rPr lang="en-US" sz="3200" b="1" dirty="0"/>
              <a:t>Summary</a:t>
            </a:r>
          </a:p>
          <a:p>
            <a:pPr marL="342900" indent="-342900">
              <a:buFont typeface="Arial" panose="020B0604020202020204" pitchFamily="34" charset="0"/>
              <a:buChar char="•"/>
            </a:pPr>
            <a:r>
              <a:rPr lang="en-US" sz="2400" dirty="0"/>
              <a:t>Prediction is the brain’s core computation.</a:t>
            </a:r>
          </a:p>
          <a:p>
            <a:pPr marL="342900" indent="-342900">
              <a:buFont typeface="Arial" panose="020B0604020202020204" pitchFamily="34" charset="0"/>
              <a:buChar char="•"/>
            </a:pPr>
            <a:r>
              <a:rPr lang="en-US" sz="2400" dirty="0"/>
              <a:t>Memory and imagination are its extensions.</a:t>
            </a:r>
          </a:p>
          <a:p>
            <a:pPr marL="457200" indent="-457200">
              <a:buFont typeface="Arial" panose="020B0604020202020204" pitchFamily="34" charset="0"/>
              <a:buChar char="•"/>
            </a:pPr>
            <a:endParaRPr lang="en-US" sz="3200" b="1" dirty="0"/>
          </a:p>
          <a:p>
            <a:r>
              <a:rPr lang="en-US" sz="3200" b="1" dirty="0"/>
              <a:t>Next Time</a:t>
            </a:r>
          </a:p>
          <a:p>
            <a:pPr marL="342900" indent="-342900">
              <a:buFont typeface="Arial" panose="020B0604020202020204" pitchFamily="34" charset="0"/>
              <a:buChar char="•"/>
            </a:pPr>
            <a:r>
              <a:rPr lang="en-US" sz="2400" dirty="0"/>
              <a:t>Social Cognition: How minds learned to model each other.</a:t>
            </a:r>
          </a:p>
        </p:txBody>
      </p:sp>
      <p:pic>
        <p:nvPicPr>
          <p:cNvPr id="3" name="Picture 2">
            <a:extLst>
              <a:ext uri="{FF2B5EF4-FFF2-40B4-BE49-F238E27FC236}">
                <a16:creationId xmlns:a16="http://schemas.microsoft.com/office/drawing/2014/main" id="{62188E2C-BEB6-98A9-AACF-4C95823A17C7}"/>
              </a:ext>
            </a:extLst>
          </p:cNvPr>
          <p:cNvPicPr>
            <a:picLocks noChangeAspect="1"/>
          </p:cNvPicPr>
          <p:nvPr/>
        </p:nvPicPr>
        <p:blipFill>
          <a:blip r:embed="rId3"/>
          <a:stretch>
            <a:fillRect/>
          </a:stretch>
        </p:blipFill>
        <p:spPr>
          <a:xfrm>
            <a:off x="233917" y="1100470"/>
            <a:ext cx="4471971" cy="4657060"/>
          </a:xfrm>
          <a:prstGeom prst="rect">
            <a:avLst/>
          </a:prstGeom>
        </p:spPr>
      </p:pic>
      <p:sp>
        <p:nvSpPr>
          <p:cNvPr id="5" name="Rectangle 4">
            <a:extLst>
              <a:ext uri="{FF2B5EF4-FFF2-40B4-BE49-F238E27FC236}">
                <a16:creationId xmlns:a16="http://schemas.microsoft.com/office/drawing/2014/main" id="{FA5E39B6-F2E6-971D-251E-9AB6E63362D0}"/>
              </a:ext>
            </a:extLst>
          </p:cNvPr>
          <p:cNvSpPr/>
          <p:nvPr/>
        </p:nvSpPr>
        <p:spPr>
          <a:xfrm>
            <a:off x="141402" y="4656841"/>
            <a:ext cx="4732256" cy="1168924"/>
          </a:xfrm>
          <a:prstGeom prst="rect">
            <a:avLst/>
          </a:prstGeom>
          <a:solidFill>
            <a:srgbClr val="FF552E">
              <a:alpha val="0"/>
            </a:srgbClr>
          </a:solidFill>
          <a:ln w="63500">
            <a:solidFill>
              <a:srgbClr val="FF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362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Memory and Simulation in the Brain</a:t>
            </a:r>
            <a:endParaRPr lang="en-US" dirty="0"/>
          </a:p>
        </p:txBody>
      </p:sp>
      <p:sp>
        <p:nvSpPr>
          <p:cNvPr id="2" name="TextBox 1">
            <a:extLst>
              <a:ext uri="{FF2B5EF4-FFF2-40B4-BE49-F238E27FC236}">
                <a16:creationId xmlns:a16="http://schemas.microsoft.com/office/drawing/2014/main" id="{E6A92D8F-BC67-D36F-DFAC-BB3167810E94}"/>
              </a:ext>
            </a:extLst>
          </p:cNvPr>
          <p:cNvSpPr txBox="1"/>
          <p:nvPr/>
        </p:nvSpPr>
        <p:spPr>
          <a:xfrm>
            <a:off x="5070764" y="1100470"/>
            <a:ext cx="6887319" cy="3662541"/>
          </a:xfrm>
          <a:prstGeom prst="rect">
            <a:avLst/>
          </a:prstGeom>
          <a:noFill/>
        </p:spPr>
        <p:txBody>
          <a:bodyPr wrap="square" rtlCol="0">
            <a:spAutoFit/>
          </a:bodyPr>
          <a:lstStyle/>
          <a:p>
            <a:r>
              <a:rPr lang="en-US" sz="3200" b="1" dirty="0"/>
              <a:t>Recap &amp; Overview</a:t>
            </a:r>
          </a:p>
          <a:p>
            <a:endParaRPr lang="en-US" sz="1200" b="1" dirty="0"/>
          </a:p>
          <a:p>
            <a:r>
              <a:rPr lang="en-US" sz="3200" b="1" dirty="0"/>
              <a:t>Last Time</a:t>
            </a:r>
            <a:r>
              <a:rPr lang="en-US" sz="2800" dirty="0"/>
              <a:t>:</a:t>
            </a:r>
          </a:p>
          <a:p>
            <a:r>
              <a:rPr lang="en-US" sz="2800" dirty="0"/>
              <a:t>How prediction works.</a:t>
            </a:r>
          </a:p>
          <a:p>
            <a:endParaRPr lang="en-US" sz="1200" b="1" dirty="0"/>
          </a:p>
          <a:p>
            <a:r>
              <a:rPr lang="en-US" sz="3200" b="1" dirty="0"/>
              <a:t>Today</a:t>
            </a:r>
            <a:r>
              <a:rPr lang="en-US" sz="3200" dirty="0"/>
              <a:t>:</a:t>
            </a:r>
          </a:p>
          <a:p>
            <a:pPr marL="457200" indent="-457200">
              <a:buFont typeface="Arial" panose="020B0604020202020204" pitchFamily="34" charset="0"/>
              <a:buChar char="•"/>
            </a:pPr>
            <a:r>
              <a:rPr lang="en-US" sz="2800" dirty="0"/>
              <a:t>Where it happens and how it is implemented.</a:t>
            </a:r>
          </a:p>
          <a:p>
            <a:pPr marL="457200" indent="-457200">
              <a:buFont typeface="Arial" panose="020B0604020202020204" pitchFamily="34" charset="0"/>
              <a:buChar char="•"/>
            </a:pPr>
            <a:r>
              <a:rPr lang="en-US" sz="2800" dirty="0"/>
              <a:t>Brains turn algorithms into anatomy.</a:t>
            </a:r>
          </a:p>
        </p:txBody>
      </p:sp>
      <p:pic>
        <p:nvPicPr>
          <p:cNvPr id="3" name="Picture 2">
            <a:extLst>
              <a:ext uri="{FF2B5EF4-FFF2-40B4-BE49-F238E27FC236}">
                <a16:creationId xmlns:a16="http://schemas.microsoft.com/office/drawing/2014/main" id="{6169B6E8-01DF-05CA-E3A3-8017F5D7D357}"/>
              </a:ext>
            </a:extLst>
          </p:cNvPr>
          <p:cNvPicPr>
            <a:picLocks noChangeAspect="1"/>
          </p:cNvPicPr>
          <p:nvPr/>
        </p:nvPicPr>
        <p:blipFill>
          <a:blip r:embed="rId3"/>
          <a:stretch>
            <a:fillRect/>
          </a:stretch>
        </p:blipFill>
        <p:spPr>
          <a:xfrm>
            <a:off x="233917" y="1100470"/>
            <a:ext cx="4471971" cy="4657060"/>
          </a:xfrm>
          <a:prstGeom prst="rect">
            <a:avLst/>
          </a:prstGeom>
        </p:spPr>
      </p:pic>
      <p:sp>
        <p:nvSpPr>
          <p:cNvPr id="5" name="Rectangle 4">
            <a:extLst>
              <a:ext uri="{FF2B5EF4-FFF2-40B4-BE49-F238E27FC236}">
                <a16:creationId xmlns:a16="http://schemas.microsoft.com/office/drawing/2014/main" id="{B38D7FC7-C88F-F310-4ED7-B5A7FE7EFD50}"/>
              </a:ext>
            </a:extLst>
          </p:cNvPr>
          <p:cNvSpPr/>
          <p:nvPr/>
        </p:nvSpPr>
        <p:spPr>
          <a:xfrm>
            <a:off x="141402" y="4656841"/>
            <a:ext cx="4732256" cy="1168924"/>
          </a:xfrm>
          <a:prstGeom prst="rect">
            <a:avLst/>
          </a:prstGeom>
          <a:solidFill>
            <a:srgbClr val="FF552E">
              <a:alpha val="0"/>
            </a:srgbClr>
          </a:solidFill>
          <a:ln w="63500">
            <a:solidFill>
              <a:srgbClr val="FF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001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C0A1C-B5F3-BE44-F46B-E77974D50739}"/>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46DD14F-9874-DB00-FC73-9600A8B7196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Memory and Simulation in the Brain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ACCACDF7-1C89-4EC8-69EA-46BBA98AB9C8}"/>
              </a:ext>
            </a:extLst>
          </p:cNvPr>
          <p:cNvSpPr txBox="1"/>
          <p:nvPr/>
        </p:nvSpPr>
        <p:spPr>
          <a:xfrm>
            <a:off x="75414" y="1806502"/>
            <a:ext cx="6504495" cy="2277547"/>
          </a:xfrm>
          <a:prstGeom prst="rect">
            <a:avLst/>
          </a:prstGeom>
          <a:noFill/>
        </p:spPr>
        <p:txBody>
          <a:bodyPr wrap="square" rtlCol="0">
            <a:spAutoFit/>
          </a:bodyPr>
          <a:lstStyle/>
          <a:p>
            <a:r>
              <a:rPr lang="en-US" sz="3200" b="1" dirty="0"/>
              <a:t>The Brain as a Hierarchy of Predictors</a:t>
            </a:r>
          </a:p>
          <a:p>
            <a:pPr marL="457200" indent="-457200">
              <a:buFont typeface="Arial" panose="020B0604020202020204" pitchFamily="34" charset="0"/>
              <a:buChar char="•"/>
            </a:pPr>
            <a:r>
              <a:rPr lang="en-US" sz="2800" dirty="0"/>
              <a:t>Higher areas predict lower areas.</a:t>
            </a:r>
          </a:p>
          <a:p>
            <a:pPr marL="457200" indent="-457200">
              <a:buFont typeface="Arial" panose="020B0604020202020204" pitchFamily="34" charset="0"/>
              <a:buChar char="•"/>
            </a:pPr>
            <a:r>
              <a:rPr lang="en-US" sz="2800" dirty="0"/>
              <a:t>Lower areas report prediction error.</a:t>
            </a:r>
          </a:p>
          <a:p>
            <a:pPr marL="457200" indent="-457200">
              <a:buFont typeface="Arial" panose="020B0604020202020204" pitchFamily="34" charset="0"/>
              <a:buChar char="•"/>
            </a:pPr>
            <a:r>
              <a:rPr lang="en-US" sz="2800" dirty="0"/>
              <a:t>Perception is prediction passing the test.</a:t>
            </a:r>
          </a:p>
          <a:p>
            <a:pPr marL="457200" indent="-457200">
              <a:buFont typeface="Arial" panose="020B0604020202020204" pitchFamily="34" charset="0"/>
              <a:buChar char="•"/>
            </a:pPr>
            <a:endParaRPr lang="en-US" sz="2600" dirty="0"/>
          </a:p>
        </p:txBody>
      </p:sp>
      <p:graphicFrame>
        <p:nvGraphicFramePr>
          <p:cNvPr id="3" name="Diagram 2">
            <a:extLst>
              <a:ext uri="{FF2B5EF4-FFF2-40B4-BE49-F238E27FC236}">
                <a16:creationId xmlns:a16="http://schemas.microsoft.com/office/drawing/2014/main" id="{D6DFF53F-AC9E-EC0E-248A-8F4B7F8CEC50}"/>
              </a:ext>
            </a:extLst>
          </p:cNvPr>
          <p:cNvGraphicFramePr/>
          <p:nvPr>
            <p:extLst>
              <p:ext uri="{D42A27DB-BD31-4B8C-83A1-F6EECF244321}">
                <p14:modId xmlns:p14="http://schemas.microsoft.com/office/powerpoint/2010/main" val="2001622104"/>
              </p:ext>
            </p:extLst>
          </p:nvPr>
        </p:nvGraphicFramePr>
        <p:xfrm>
          <a:off x="6579909" y="763314"/>
          <a:ext cx="5740923" cy="5231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9257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B5BF5-CCB7-D0ED-EE4E-317FD955349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61950075-764A-0534-578B-D06525EDC1F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Memory and Simulation in the Brain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3E9C22E8-9FAF-03DB-F6AD-628614145E5B}"/>
              </a:ext>
            </a:extLst>
          </p:cNvPr>
          <p:cNvSpPr txBox="1"/>
          <p:nvPr/>
        </p:nvSpPr>
        <p:spPr>
          <a:xfrm>
            <a:off x="75414" y="1806502"/>
            <a:ext cx="7292795" cy="1877437"/>
          </a:xfrm>
          <a:prstGeom prst="rect">
            <a:avLst/>
          </a:prstGeom>
          <a:noFill/>
        </p:spPr>
        <p:txBody>
          <a:bodyPr wrap="square" rtlCol="0">
            <a:spAutoFit/>
          </a:bodyPr>
          <a:lstStyle/>
          <a:p>
            <a:r>
              <a:rPr lang="en-US" sz="3200" b="1" dirty="0"/>
              <a:t>Cortical Architecture: Layers and Loops</a:t>
            </a:r>
            <a:endParaRPr lang="en-US" sz="3200" dirty="0"/>
          </a:p>
          <a:p>
            <a:pPr marL="457200" indent="-457200">
              <a:buFont typeface="Arial" panose="020B0604020202020204" pitchFamily="34" charset="0"/>
              <a:buChar char="•"/>
            </a:pPr>
            <a:r>
              <a:rPr lang="en-US" sz="2800" dirty="0"/>
              <a:t>The neocortex is a six-layer loop.</a:t>
            </a:r>
          </a:p>
          <a:p>
            <a:pPr marL="457200" indent="-457200">
              <a:buFont typeface="Arial" panose="020B0604020202020204" pitchFamily="34" charset="0"/>
              <a:buChar char="•"/>
            </a:pPr>
            <a:r>
              <a:rPr lang="en-US" sz="2800" dirty="0"/>
              <a:t>Feedforward signals carry data up.</a:t>
            </a:r>
          </a:p>
          <a:p>
            <a:pPr marL="457200" indent="-457200">
              <a:buFont typeface="Arial" panose="020B0604020202020204" pitchFamily="34" charset="0"/>
              <a:buChar char="•"/>
            </a:pPr>
            <a:r>
              <a:rPr lang="en-US" sz="2800" dirty="0"/>
              <a:t>Feedback signals carry predictions down.</a:t>
            </a:r>
          </a:p>
        </p:txBody>
      </p:sp>
      <p:pic>
        <p:nvPicPr>
          <p:cNvPr id="5" name="Picture 4">
            <a:extLst>
              <a:ext uri="{FF2B5EF4-FFF2-40B4-BE49-F238E27FC236}">
                <a16:creationId xmlns:a16="http://schemas.microsoft.com/office/drawing/2014/main" id="{3A6AD6D9-60B0-BDFC-641C-6C09DDBD0204}"/>
              </a:ext>
            </a:extLst>
          </p:cNvPr>
          <p:cNvPicPr>
            <a:picLocks noChangeAspect="1"/>
          </p:cNvPicPr>
          <p:nvPr/>
        </p:nvPicPr>
        <p:blipFill>
          <a:blip r:embed="rId3"/>
          <a:srcRect b="11081"/>
          <a:stretch>
            <a:fillRect/>
          </a:stretch>
        </p:blipFill>
        <p:spPr>
          <a:xfrm>
            <a:off x="6904383" y="735162"/>
            <a:ext cx="5287617" cy="5263883"/>
          </a:xfrm>
          <a:prstGeom prst="rect">
            <a:avLst/>
          </a:prstGeom>
        </p:spPr>
      </p:pic>
    </p:spTree>
    <p:extLst>
      <p:ext uri="{BB962C8B-B14F-4D97-AF65-F5344CB8AC3E}">
        <p14:creationId xmlns:p14="http://schemas.microsoft.com/office/powerpoint/2010/main" val="2367644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35C24-4DE8-16FB-54D7-4037D6EB7020}"/>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5E4470D-7B78-CD18-375F-C38AD21175D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Memory and Simulation in the Brain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B947165F-61A5-3822-681C-ECE92C70CE53}"/>
              </a:ext>
            </a:extLst>
          </p:cNvPr>
          <p:cNvSpPr txBox="1"/>
          <p:nvPr/>
        </p:nvSpPr>
        <p:spPr>
          <a:xfrm>
            <a:off x="216816" y="1834783"/>
            <a:ext cx="7292795" cy="1877437"/>
          </a:xfrm>
          <a:prstGeom prst="rect">
            <a:avLst/>
          </a:prstGeom>
          <a:noFill/>
        </p:spPr>
        <p:txBody>
          <a:bodyPr wrap="square" rtlCol="0">
            <a:spAutoFit/>
          </a:bodyPr>
          <a:lstStyle/>
          <a:p>
            <a:r>
              <a:rPr lang="en-US" sz="3200" b="1" dirty="0"/>
              <a:t>Cortical Columns as Mini-Predictors</a:t>
            </a:r>
            <a:endParaRPr lang="en-US" sz="3200" dirty="0"/>
          </a:p>
          <a:p>
            <a:pPr marL="457200" indent="-457200">
              <a:buFont typeface="Arial" panose="020B0604020202020204" pitchFamily="34" charset="0"/>
              <a:buChar char="•"/>
            </a:pPr>
            <a:r>
              <a:rPr lang="en-US" sz="2800" dirty="0"/>
              <a:t>Each column learns local regularities.</a:t>
            </a:r>
          </a:p>
          <a:p>
            <a:pPr marL="457200" indent="-457200">
              <a:buFont typeface="Arial" panose="020B0604020202020204" pitchFamily="34" charset="0"/>
              <a:buChar char="•"/>
            </a:pPr>
            <a:r>
              <a:rPr lang="en-US" sz="2800" dirty="0"/>
              <a:t>Together, they form a world model.</a:t>
            </a:r>
          </a:p>
          <a:p>
            <a:pPr marL="457200" indent="-457200">
              <a:buFont typeface="Arial" panose="020B0604020202020204" pitchFamily="34" charset="0"/>
              <a:buChar char="•"/>
            </a:pPr>
            <a:r>
              <a:rPr lang="en-US" sz="2800" dirty="0"/>
              <a:t>Prediction is built from many tiny guesses.</a:t>
            </a:r>
          </a:p>
        </p:txBody>
      </p:sp>
      <p:pic>
        <p:nvPicPr>
          <p:cNvPr id="3" name="Picture 2" descr="A diagram of a brain&#10;&#10;AI-generated content may be incorrect.">
            <a:extLst>
              <a:ext uri="{FF2B5EF4-FFF2-40B4-BE49-F238E27FC236}">
                <a16:creationId xmlns:a16="http://schemas.microsoft.com/office/drawing/2014/main" id="{0321124A-E978-1292-9428-B872FE2ED025}"/>
              </a:ext>
            </a:extLst>
          </p:cNvPr>
          <p:cNvPicPr>
            <a:picLocks noChangeAspect="1"/>
          </p:cNvPicPr>
          <p:nvPr/>
        </p:nvPicPr>
        <p:blipFill>
          <a:blip r:embed="rId3"/>
          <a:srcRect b="8470"/>
          <a:stretch>
            <a:fillRect/>
          </a:stretch>
        </p:blipFill>
        <p:spPr>
          <a:xfrm>
            <a:off x="7509611" y="570665"/>
            <a:ext cx="3828711" cy="5320000"/>
          </a:xfrm>
          <a:prstGeom prst="rect">
            <a:avLst/>
          </a:prstGeom>
        </p:spPr>
      </p:pic>
    </p:spTree>
    <p:extLst>
      <p:ext uri="{BB962C8B-B14F-4D97-AF65-F5344CB8AC3E}">
        <p14:creationId xmlns:p14="http://schemas.microsoft.com/office/powerpoint/2010/main" val="731187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DFCC2-DFA5-4468-7556-047B0FC6ABF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74F0F58-92D1-A784-6BAA-CB46C66CBB46}"/>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Memory and Simulation in the Brain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7811C4CA-84DD-4FDE-E886-EAA395F3FCDA}"/>
              </a:ext>
            </a:extLst>
          </p:cNvPr>
          <p:cNvSpPr txBox="1"/>
          <p:nvPr/>
        </p:nvSpPr>
        <p:spPr>
          <a:xfrm>
            <a:off x="8877993" y="1123081"/>
            <a:ext cx="3175461" cy="4093428"/>
          </a:xfrm>
          <a:prstGeom prst="rect">
            <a:avLst/>
          </a:prstGeom>
          <a:noFill/>
        </p:spPr>
        <p:txBody>
          <a:bodyPr wrap="square" rtlCol="0">
            <a:spAutoFit/>
          </a:bodyPr>
          <a:lstStyle/>
          <a:p>
            <a:r>
              <a:rPr lang="en-US" sz="3200" b="1" dirty="0"/>
              <a:t>Prediction Error in Sensory Cortex</a:t>
            </a:r>
          </a:p>
          <a:p>
            <a:pPr marL="457200" indent="-457200">
              <a:buFont typeface="Arial" panose="020B0604020202020204" pitchFamily="34" charset="0"/>
              <a:buChar char="•"/>
            </a:pPr>
            <a:r>
              <a:rPr lang="en-US" sz="2800" dirty="0"/>
              <a:t>Sensory neurons fire when predictions fail.</a:t>
            </a:r>
          </a:p>
          <a:p>
            <a:pPr marL="457200" indent="-457200">
              <a:buFont typeface="Arial" panose="020B0604020202020204" pitchFamily="34" charset="0"/>
              <a:buChar char="•"/>
            </a:pPr>
            <a:r>
              <a:rPr lang="en-US" sz="2800" dirty="0"/>
              <a:t>Expectation dampens activity.</a:t>
            </a:r>
          </a:p>
          <a:p>
            <a:pPr marL="457200" indent="-457200">
              <a:buFont typeface="Arial" panose="020B0604020202020204" pitchFamily="34" charset="0"/>
              <a:buChar char="•"/>
            </a:pPr>
            <a:r>
              <a:rPr lang="en-US" sz="2800" dirty="0"/>
              <a:t>Surprise lights the brain up.</a:t>
            </a:r>
          </a:p>
        </p:txBody>
      </p:sp>
      <p:pic>
        <p:nvPicPr>
          <p:cNvPr id="25602" name="Picture 2" descr="EEG theta and N400 responses to congruent versus incongruent brand logos |  Scientific Reports">
            <a:extLst>
              <a:ext uri="{FF2B5EF4-FFF2-40B4-BE49-F238E27FC236}">
                <a16:creationId xmlns:a16="http://schemas.microsoft.com/office/drawing/2014/main" id="{66FEBD1F-0B9E-4F5C-E056-F29A84995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24025"/>
            <a:ext cx="8708844" cy="4728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798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1D457-0D58-2317-0AAB-6020F8D60653}"/>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AF5CEB3D-5589-ED5E-E925-B14CF3E700D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Memory and Simulation in the Brain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72BB2D53-DA7B-FE93-CB0F-6CF223C57CB5}"/>
              </a:ext>
            </a:extLst>
          </p:cNvPr>
          <p:cNvSpPr txBox="1"/>
          <p:nvPr/>
        </p:nvSpPr>
        <p:spPr>
          <a:xfrm>
            <a:off x="1574113" y="4140692"/>
            <a:ext cx="7292795" cy="1877437"/>
          </a:xfrm>
          <a:prstGeom prst="rect">
            <a:avLst/>
          </a:prstGeom>
          <a:noFill/>
        </p:spPr>
        <p:txBody>
          <a:bodyPr wrap="square" rtlCol="0">
            <a:spAutoFit/>
          </a:bodyPr>
          <a:lstStyle/>
          <a:p>
            <a:r>
              <a:rPr lang="en-US" sz="3200" b="1" dirty="0"/>
              <a:t>The Predictive Brain Across Species</a:t>
            </a:r>
          </a:p>
          <a:p>
            <a:pPr marL="457200" indent="-457200">
              <a:buFont typeface="Arial" panose="020B0604020202020204" pitchFamily="34" charset="0"/>
              <a:buChar char="•"/>
            </a:pPr>
            <a:r>
              <a:rPr lang="en-US" sz="2800" dirty="0"/>
              <a:t>Prediction is older than the cortex.</a:t>
            </a:r>
          </a:p>
          <a:p>
            <a:pPr marL="457200" indent="-457200">
              <a:buFont typeface="Arial" panose="020B0604020202020204" pitchFamily="34" charset="0"/>
              <a:buChar char="•"/>
            </a:pPr>
            <a:r>
              <a:rPr lang="en-US" sz="2800" dirty="0"/>
              <a:t>Different brains, same algorithm.</a:t>
            </a:r>
          </a:p>
          <a:p>
            <a:pPr marL="457200" indent="-457200">
              <a:buFont typeface="Arial" panose="020B0604020202020204" pitchFamily="34" charset="0"/>
              <a:buChar char="•"/>
            </a:pPr>
            <a:r>
              <a:rPr lang="en-US" sz="2800" dirty="0"/>
              <a:t>Evolution reuses the predictive loop.</a:t>
            </a:r>
          </a:p>
        </p:txBody>
      </p:sp>
      <p:sp>
        <p:nvSpPr>
          <p:cNvPr id="3" name="AutoShape 2" descr="Brains of different vertebrates, seen from above (modified from Kirsch, 2010): (A) Bony fish; (B) Amphibian (frog), (C) Reptile; (D) Bird (dove); (E) Mammal (dog). Over-the-top evolution cannot be ruled out due to structural boundaries and complexity.">
            <a:extLst>
              <a:ext uri="{FF2B5EF4-FFF2-40B4-BE49-F238E27FC236}">
                <a16:creationId xmlns:a16="http://schemas.microsoft.com/office/drawing/2014/main" id="{0EDC6CB0-4EDD-61F8-4D92-DE4F6AD6FDB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3B423167-4C5A-5357-39FE-962A72591F66}"/>
              </a:ext>
            </a:extLst>
          </p:cNvPr>
          <p:cNvPicPr>
            <a:picLocks noChangeAspect="1"/>
          </p:cNvPicPr>
          <p:nvPr/>
        </p:nvPicPr>
        <p:blipFill>
          <a:blip r:embed="rId3"/>
          <a:stretch>
            <a:fillRect/>
          </a:stretch>
        </p:blipFill>
        <p:spPr>
          <a:xfrm>
            <a:off x="547254" y="785814"/>
            <a:ext cx="7449590" cy="3354878"/>
          </a:xfrm>
          <a:prstGeom prst="rect">
            <a:avLst/>
          </a:prstGeom>
        </p:spPr>
      </p:pic>
      <p:sp>
        <p:nvSpPr>
          <p:cNvPr id="7" name="TextBox 6">
            <a:extLst>
              <a:ext uri="{FF2B5EF4-FFF2-40B4-BE49-F238E27FC236}">
                <a16:creationId xmlns:a16="http://schemas.microsoft.com/office/drawing/2014/main" id="{0A51DDD3-6495-0122-6471-C7887F9C5D92}"/>
              </a:ext>
            </a:extLst>
          </p:cNvPr>
          <p:cNvSpPr txBox="1"/>
          <p:nvPr/>
        </p:nvSpPr>
        <p:spPr>
          <a:xfrm>
            <a:off x="1911935" y="702896"/>
            <a:ext cx="597728" cy="369332"/>
          </a:xfrm>
          <a:prstGeom prst="rect">
            <a:avLst/>
          </a:prstGeom>
          <a:solidFill>
            <a:schemeClr val="bg1"/>
          </a:solidFill>
        </p:spPr>
        <p:txBody>
          <a:bodyPr wrap="none" rtlCol="0">
            <a:spAutoFit/>
          </a:bodyPr>
          <a:lstStyle/>
          <a:p>
            <a:r>
              <a:rPr lang="en-US" dirty="0"/>
              <a:t>Frog</a:t>
            </a:r>
          </a:p>
        </p:txBody>
      </p:sp>
      <p:sp>
        <p:nvSpPr>
          <p:cNvPr id="8" name="TextBox 7">
            <a:extLst>
              <a:ext uri="{FF2B5EF4-FFF2-40B4-BE49-F238E27FC236}">
                <a16:creationId xmlns:a16="http://schemas.microsoft.com/office/drawing/2014/main" id="{A03BF2B8-6054-ACEB-55EE-C344497CEA84}"/>
              </a:ext>
            </a:extLst>
          </p:cNvPr>
          <p:cNvSpPr txBox="1"/>
          <p:nvPr/>
        </p:nvSpPr>
        <p:spPr>
          <a:xfrm>
            <a:off x="486911" y="785814"/>
            <a:ext cx="554960" cy="369332"/>
          </a:xfrm>
          <a:prstGeom prst="rect">
            <a:avLst/>
          </a:prstGeom>
          <a:solidFill>
            <a:schemeClr val="bg1"/>
          </a:solidFill>
        </p:spPr>
        <p:txBody>
          <a:bodyPr wrap="none" rtlCol="0">
            <a:spAutoFit/>
          </a:bodyPr>
          <a:lstStyle/>
          <a:p>
            <a:r>
              <a:rPr lang="en-US" dirty="0"/>
              <a:t>Fish</a:t>
            </a:r>
          </a:p>
        </p:txBody>
      </p:sp>
      <p:sp>
        <p:nvSpPr>
          <p:cNvPr id="9" name="TextBox 8">
            <a:extLst>
              <a:ext uri="{FF2B5EF4-FFF2-40B4-BE49-F238E27FC236}">
                <a16:creationId xmlns:a16="http://schemas.microsoft.com/office/drawing/2014/main" id="{D6719601-DB48-8EBE-BDEF-0F7389913872}"/>
              </a:ext>
            </a:extLst>
          </p:cNvPr>
          <p:cNvSpPr txBox="1"/>
          <p:nvPr/>
        </p:nvSpPr>
        <p:spPr>
          <a:xfrm>
            <a:off x="2804177" y="725725"/>
            <a:ext cx="735073" cy="369332"/>
          </a:xfrm>
          <a:prstGeom prst="rect">
            <a:avLst/>
          </a:prstGeom>
          <a:solidFill>
            <a:schemeClr val="bg1"/>
          </a:solidFill>
        </p:spPr>
        <p:txBody>
          <a:bodyPr wrap="none" rtlCol="0">
            <a:spAutoFit/>
          </a:bodyPr>
          <a:lstStyle/>
          <a:p>
            <a:r>
              <a:rPr lang="en-US" dirty="0"/>
              <a:t>Snake</a:t>
            </a:r>
          </a:p>
        </p:txBody>
      </p:sp>
      <p:sp>
        <p:nvSpPr>
          <p:cNvPr id="10" name="TextBox 9">
            <a:extLst>
              <a:ext uri="{FF2B5EF4-FFF2-40B4-BE49-F238E27FC236}">
                <a16:creationId xmlns:a16="http://schemas.microsoft.com/office/drawing/2014/main" id="{A21DBC82-8F4D-8810-16D5-7588215D2B94}"/>
              </a:ext>
            </a:extLst>
          </p:cNvPr>
          <p:cNvSpPr txBox="1"/>
          <p:nvPr/>
        </p:nvSpPr>
        <p:spPr>
          <a:xfrm>
            <a:off x="4594575" y="825478"/>
            <a:ext cx="665503" cy="369332"/>
          </a:xfrm>
          <a:prstGeom prst="rect">
            <a:avLst/>
          </a:prstGeom>
          <a:solidFill>
            <a:schemeClr val="bg1"/>
          </a:solidFill>
        </p:spPr>
        <p:txBody>
          <a:bodyPr wrap="none" rtlCol="0">
            <a:spAutoFit/>
          </a:bodyPr>
          <a:lstStyle/>
          <a:p>
            <a:r>
              <a:rPr lang="en-US" dirty="0"/>
              <a:t>Dove</a:t>
            </a:r>
          </a:p>
        </p:txBody>
      </p:sp>
      <p:sp>
        <p:nvSpPr>
          <p:cNvPr id="11" name="TextBox 10">
            <a:extLst>
              <a:ext uri="{FF2B5EF4-FFF2-40B4-BE49-F238E27FC236}">
                <a16:creationId xmlns:a16="http://schemas.microsoft.com/office/drawing/2014/main" id="{E224B4B5-C0FB-5F7E-5430-870644331114}"/>
              </a:ext>
            </a:extLst>
          </p:cNvPr>
          <p:cNvSpPr txBox="1"/>
          <p:nvPr/>
        </p:nvSpPr>
        <p:spPr>
          <a:xfrm>
            <a:off x="6248400" y="763533"/>
            <a:ext cx="558166" cy="369332"/>
          </a:xfrm>
          <a:prstGeom prst="rect">
            <a:avLst/>
          </a:prstGeom>
          <a:solidFill>
            <a:schemeClr val="bg1"/>
          </a:solidFill>
        </p:spPr>
        <p:txBody>
          <a:bodyPr wrap="none" rtlCol="0">
            <a:spAutoFit/>
          </a:bodyPr>
          <a:lstStyle/>
          <a:p>
            <a:r>
              <a:rPr lang="en-US" dirty="0"/>
              <a:t>Dog</a:t>
            </a:r>
          </a:p>
        </p:txBody>
      </p:sp>
    </p:spTree>
    <p:extLst>
      <p:ext uri="{BB962C8B-B14F-4D97-AF65-F5344CB8AC3E}">
        <p14:creationId xmlns:p14="http://schemas.microsoft.com/office/powerpoint/2010/main" val="1403138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59AC9-6CF2-F410-9458-E920472BA11F}"/>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3C2F1522-B121-77FE-E153-5A836E03A1F1}"/>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Memory and Simulation in the Brain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D46D0D2B-C2D0-663A-6829-BB146B6068CB}"/>
              </a:ext>
            </a:extLst>
          </p:cNvPr>
          <p:cNvSpPr txBox="1"/>
          <p:nvPr/>
        </p:nvSpPr>
        <p:spPr>
          <a:xfrm>
            <a:off x="848583" y="4012717"/>
            <a:ext cx="10782488" cy="1877437"/>
          </a:xfrm>
          <a:prstGeom prst="rect">
            <a:avLst/>
          </a:prstGeom>
          <a:noFill/>
        </p:spPr>
        <p:txBody>
          <a:bodyPr wrap="square" rtlCol="0">
            <a:spAutoFit/>
          </a:bodyPr>
          <a:lstStyle/>
          <a:p>
            <a:r>
              <a:rPr lang="en-US" sz="3200" b="1" dirty="0"/>
              <a:t>The Hippocampus: Mapping Space and Memory</a:t>
            </a:r>
          </a:p>
          <a:p>
            <a:pPr marL="457200" indent="-457200">
              <a:buFont typeface="Arial" panose="020B0604020202020204" pitchFamily="34" charset="0"/>
              <a:buChar char="•"/>
            </a:pPr>
            <a:r>
              <a:rPr lang="en-US" sz="2800" dirty="0"/>
              <a:t>The hippocampus builds maps of experience.</a:t>
            </a:r>
          </a:p>
          <a:p>
            <a:pPr marL="457200" indent="-457200">
              <a:buFont typeface="Arial" panose="020B0604020202020204" pitchFamily="34" charset="0"/>
              <a:buChar char="•"/>
            </a:pPr>
            <a:r>
              <a:rPr lang="en-US" sz="2800" dirty="0"/>
              <a:t>Place, grid, and head-direction cells simulate space.</a:t>
            </a:r>
          </a:p>
          <a:p>
            <a:pPr marL="457200" indent="-457200">
              <a:buFont typeface="Arial" panose="020B0604020202020204" pitchFamily="34" charset="0"/>
              <a:buChar char="•"/>
            </a:pPr>
            <a:r>
              <a:rPr lang="en-US" sz="2800" dirty="0"/>
              <a:t>From navigation to memory: the same code.</a:t>
            </a:r>
          </a:p>
        </p:txBody>
      </p:sp>
      <p:pic>
        <p:nvPicPr>
          <p:cNvPr id="27650" name="Picture 2" descr="undefined">
            <a:extLst>
              <a:ext uri="{FF2B5EF4-FFF2-40B4-BE49-F238E27FC236}">
                <a16:creationId xmlns:a16="http://schemas.microsoft.com/office/drawing/2014/main" id="{34F0DD69-2F24-1472-89A4-4B1B19EA30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9509" y="651651"/>
            <a:ext cx="6203555" cy="3361066"/>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0DC6386B-0BD5-000C-1A9F-2B93E9088F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583" y="735162"/>
            <a:ext cx="4286127" cy="3251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44192"/>
      </p:ext>
    </p:extLst>
  </p:cSld>
  <p:clrMapOvr>
    <a:masterClrMapping/>
  </p:clrMapOvr>
</p:sld>
</file>

<file path=ppt/theme/theme1.xml><?xml version="1.0" encoding="utf-8"?>
<a:theme xmlns:a="http://schemas.openxmlformats.org/drawingml/2006/main" name="Custom Design">
  <a:themeElements>
    <a:clrScheme name="Custom 5">
      <a:dk1>
        <a:srgbClr val="13284B"/>
      </a:dk1>
      <a:lt1>
        <a:srgbClr val="FFFFFF"/>
      </a:lt1>
      <a:dk2>
        <a:srgbClr val="1E3877"/>
      </a:dk2>
      <a:lt2>
        <a:srgbClr val="F8FAFC"/>
      </a:lt2>
      <a:accent1>
        <a:srgbClr val="FF552E"/>
      </a:accent1>
      <a:accent2>
        <a:srgbClr val="1D58A7"/>
      </a:accent2>
      <a:accent3>
        <a:srgbClr val="F5821E"/>
      </a:accent3>
      <a:accent4>
        <a:srgbClr val="009FD3"/>
      </a:accent4>
      <a:accent5>
        <a:srgbClr val="DD3403"/>
      </a:accent5>
      <a:accent6>
        <a:srgbClr val="D2D2D2"/>
      </a:accent6>
      <a:hlink>
        <a:srgbClr val="1D58A7"/>
      </a:hlink>
      <a:folHlink>
        <a:srgbClr val="DD340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9" id="{EB6B2FBE-53CE-AE45-9D18-D10FBF4063E0}" vid="{7AC8A834-0896-8341-9AC3-2DE1C842C7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37172</TotalTime>
  <Words>4326</Words>
  <Application>Microsoft Macintosh PowerPoint</Application>
  <PresentationFormat>Widescreen</PresentationFormat>
  <Paragraphs>448</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Georgia</vt:lpstr>
      <vt:lpstr>Custom Design</vt:lpstr>
      <vt:lpstr>BCOG 100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Willits, Jon Anthony</dc:creator>
  <cp:lastModifiedBy>Willits, Jon Anthony</cp:lastModifiedBy>
  <cp:revision>506</cp:revision>
  <cp:lastPrinted>2025-10-18T02:03:50Z</cp:lastPrinted>
  <dcterms:created xsi:type="dcterms:W3CDTF">2022-08-22T20:35:14Z</dcterms:created>
  <dcterms:modified xsi:type="dcterms:W3CDTF">2025-10-24T20:51:51Z</dcterms:modified>
</cp:coreProperties>
</file>